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8.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9.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32" r:id="rId2"/>
    <p:sldId id="266" r:id="rId3"/>
    <p:sldId id="304" r:id="rId4"/>
    <p:sldId id="305" r:id="rId5"/>
    <p:sldId id="312" r:id="rId6"/>
    <p:sldId id="313" r:id="rId7"/>
    <p:sldId id="314" r:id="rId8"/>
    <p:sldId id="315" r:id="rId9"/>
    <p:sldId id="316" r:id="rId10"/>
    <p:sldId id="298" r:id="rId11"/>
    <p:sldId id="299" r:id="rId12"/>
    <p:sldId id="300" r:id="rId13"/>
    <p:sldId id="301" r:id="rId14"/>
    <p:sldId id="318" r:id="rId15"/>
    <p:sldId id="320" r:id="rId16"/>
    <p:sldId id="268" r:id="rId17"/>
    <p:sldId id="297" r:id="rId18"/>
    <p:sldId id="321" r:id="rId19"/>
    <p:sldId id="322" r:id="rId20"/>
    <p:sldId id="323" r:id="rId21"/>
    <p:sldId id="274" r:id="rId22"/>
    <p:sldId id="269" r:id="rId23"/>
    <p:sldId id="325" r:id="rId24"/>
    <p:sldId id="267" r:id="rId25"/>
    <p:sldId id="326" r:id="rId26"/>
    <p:sldId id="327" r:id="rId27"/>
    <p:sldId id="328" r:id="rId28"/>
    <p:sldId id="329" r:id="rId29"/>
    <p:sldId id="330" r:id="rId30"/>
    <p:sldId id="331" r:id="rId31"/>
    <p:sldId id="302" r:id="rId32"/>
    <p:sldId id="303" r:id="rId33"/>
    <p:sldId id="29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8"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FB940D-386B-4D91-88B0-FBC653B6DCF4}"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zh-CN" altLang="en-US"/>
        </a:p>
      </dgm:t>
    </dgm:pt>
    <dgm:pt modelId="{793CF348-1154-4444-AEC9-95BB1EF7D118}">
      <dgm:prSet phldrT="[文本]"/>
      <dgm:spPr>
        <a:solidFill>
          <a:schemeClr val="bg1">
            <a:lumMod val="65000"/>
          </a:schemeClr>
        </a:solidFill>
      </dgm:spPr>
      <dgm:t>
        <a:bodyPr/>
        <a:lstStyle/>
        <a:p>
          <a:endParaRPr lang="zh-CN" altLang="en-US" dirty="0"/>
        </a:p>
      </dgm:t>
    </dgm:pt>
    <dgm:pt modelId="{47D91F00-46B4-40E8-9860-D30BE0E4EF14}" type="parTrans" cxnId="{4B7D7E2E-F18D-4496-967D-8A6E8094B10C}">
      <dgm:prSet/>
      <dgm:spPr/>
      <dgm:t>
        <a:bodyPr/>
        <a:lstStyle/>
        <a:p>
          <a:endParaRPr lang="zh-CN" altLang="en-US"/>
        </a:p>
      </dgm:t>
    </dgm:pt>
    <dgm:pt modelId="{AC172197-1D90-4114-8D60-4D75E936AE2D}" type="sibTrans" cxnId="{4B7D7E2E-F18D-4496-967D-8A6E8094B10C}">
      <dgm:prSet/>
      <dgm:spPr/>
      <dgm:t>
        <a:bodyPr/>
        <a:lstStyle/>
        <a:p>
          <a:endParaRPr lang="zh-CN" altLang="en-US"/>
        </a:p>
      </dgm:t>
    </dgm:pt>
    <dgm:pt modelId="{1F30E300-BCAC-4C34-A633-BC844BD61292}">
      <dgm:prSet phldrT="[文本]"/>
      <dgm:spPr>
        <a:solidFill>
          <a:srgbClr val="00B0F0"/>
        </a:solidFill>
      </dgm:spPr>
      <dgm:t>
        <a:bodyPr/>
        <a:lstStyle/>
        <a:p>
          <a:endParaRPr lang="zh-CN" altLang="en-US" dirty="0"/>
        </a:p>
      </dgm:t>
    </dgm:pt>
    <dgm:pt modelId="{88BE466D-9FBE-4B23-B286-E8CF6199798F}" type="parTrans" cxnId="{94912B76-7D41-407A-B754-FF96633C71D6}">
      <dgm:prSet/>
      <dgm:spPr/>
      <dgm:t>
        <a:bodyPr/>
        <a:lstStyle/>
        <a:p>
          <a:endParaRPr lang="zh-CN" altLang="en-US"/>
        </a:p>
      </dgm:t>
    </dgm:pt>
    <dgm:pt modelId="{1A2C81DD-50AA-4C2E-A346-E3850B3BF2FF}" type="sibTrans" cxnId="{94912B76-7D41-407A-B754-FF96633C71D6}">
      <dgm:prSet/>
      <dgm:spPr/>
      <dgm:t>
        <a:bodyPr/>
        <a:lstStyle/>
        <a:p>
          <a:endParaRPr lang="zh-CN" altLang="en-US"/>
        </a:p>
      </dgm:t>
    </dgm:pt>
    <dgm:pt modelId="{73DB3B9A-F552-49CE-9837-726B6715B5B1}">
      <dgm:prSet phldrT="[文本]"/>
      <dgm:spPr>
        <a:solidFill>
          <a:srgbClr val="FFC000"/>
        </a:solidFill>
      </dgm:spPr>
      <dgm:t>
        <a:bodyPr/>
        <a:lstStyle/>
        <a:p>
          <a:endParaRPr lang="zh-CN" altLang="en-US" dirty="0"/>
        </a:p>
      </dgm:t>
    </dgm:pt>
    <dgm:pt modelId="{BE017F0F-0375-4EFA-9BA5-F72FC978D693}" type="parTrans" cxnId="{9590DCD0-4C4A-40D1-A19A-43A673BD6CF6}">
      <dgm:prSet/>
      <dgm:spPr/>
      <dgm:t>
        <a:bodyPr/>
        <a:lstStyle/>
        <a:p>
          <a:endParaRPr lang="zh-CN" altLang="en-US"/>
        </a:p>
      </dgm:t>
    </dgm:pt>
    <dgm:pt modelId="{EDD35DEC-D93C-4AD1-8123-42D9B102342A}" type="sibTrans" cxnId="{9590DCD0-4C4A-40D1-A19A-43A673BD6CF6}">
      <dgm:prSet/>
      <dgm:spPr/>
      <dgm:t>
        <a:bodyPr/>
        <a:lstStyle/>
        <a:p>
          <a:endParaRPr lang="zh-CN" altLang="en-US"/>
        </a:p>
      </dgm:t>
    </dgm:pt>
    <dgm:pt modelId="{18DA4B02-4E7F-45D4-8F02-6A60FF15A9B9}">
      <dgm:prSet phldrT="[文本]"/>
      <dgm:spPr>
        <a:solidFill>
          <a:srgbClr val="FF0000"/>
        </a:solidFill>
      </dgm:spPr>
      <dgm:t>
        <a:bodyPr/>
        <a:lstStyle/>
        <a:p>
          <a:endParaRPr lang="zh-CN" altLang="en-US" dirty="0"/>
        </a:p>
      </dgm:t>
    </dgm:pt>
    <dgm:pt modelId="{425FC246-EEC6-4F26-9470-3D08839B344B}" type="parTrans" cxnId="{FCA2660C-79EA-4E03-A30C-5003C6A01AC1}">
      <dgm:prSet/>
      <dgm:spPr/>
      <dgm:t>
        <a:bodyPr/>
        <a:lstStyle/>
        <a:p>
          <a:endParaRPr lang="zh-CN" altLang="en-US"/>
        </a:p>
      </dgm:t>
    </dgm:pt>
    <dgm:pt modelId="{9E122F88-75C3-4535-9266-EB1B87133D85}" type="sibTrans" cxnId="{FCA2660C-79EA-4E03-A30C-5003C6A01AC1}">
      <dgm:prSet/>
      <dgm:spPr/>
      <dgm:t>
        <a:bodyPr/>
        <a:lstStyle/>
        <a:p>
          <a:endParaRPr lang="zh-CN" altLang="en-US"/>
        </a:p>
      </dgm:t>
    </dgm:pt>
    <dgm:pt modelId="{32B7DB6A-885A-4B60-AB8D-39239257912E}" type="pres">
      <dgm:prSet presAssocID="{39FB940D-386B-4D91-88B0-FBC653B6DCF4}" presName="Name0" presStyleCnt="0">
        <dgm:presLayoutVars>
          <dgm:dir/>
          <dgm:animLvl val="lvl"/>
          <dgm:resizeHandles val="exact"/>
        </dgm:presLayoutVars>
      </dgm:prSet>
      <dgm:spPr/>
    </dgm:pt>
    <dgm:pt modelId="{073C617E-11B4-4BC3-B59B-B9CFFB09C69A}" type="pres">
      <dgm:prSet presAssocID="{793CF348-1154-4444-AEC9-95BB1EF7D118}" presName="parTxOnly" presStyleLbl="node1" presStyleIdx="0" presStyleCnt="4" custScaleX="23058" custScaleY="12912" custLinFactX="-884" custLinFactNeighborX="-100000" custLinFactNeighborY="7360">
        <dgm:presLayoutVars>
          <dgm:chMax val="0"/>
          <dgm:chPref val="0"/>
          <dgm:bulletEnabled val="1"/>
        </dgm:presLayoutVars>
      </dgm:prSet>
      <dgm:spPr/>
    </dgm:pt>
    <dgm:pt modelId="{9F332F37-F596-4FB5-BDE2-D7C0A7EA00C1}" type="pres">
      <dgm:prSet presAssocID="{AC172197-1D90-4114-8D60-4D75E936AE2D}" presName="parTxOnlySpace" presStyleCnt="0"/>
      <dgm:spPr/>
    </dgm:pt>
    <dgm:pt modelId="{F8A4E3B8-817B-4C83-A516-36F5ECF608A1}" type="pres">
      <dgm:prSet presAssocID="{1F30E300-BCAC-4C34-A633-BC844BD61292}" presName="parTxOnly" presStyleLbl="node1" presStyleIdx="1" presStyleCnt="4" custScaleX="23058" custScaleY="12912" custLinFactNeighborX="-11757" custLinFactNeighborY="7574">
        <dgm:presLayoutVars>
          <dgm:chMax val="0"/>
          <dgm:chPref val="0"/>
          <dgm:bulletEnabled val="1"/>
        </dgm:presLayoutVars>
      </dgm:prSet>
      <dgm:spPr/>
    </dgm:pt>
    <dgm:pt modelId="{E9FE87F1-AB1F-4132-9991-BCBBEA7BC544}" type="pres">
      <dgm:prSet presAssocID="{1A2C81DD-50AA-4C2E-A346-E3850B3BF2FF}" presName="parTxOnlySpace" presStyleCnt="0"/>
      <dgm:spPr/>
    </dgm:pt>
    <dgm:pt modelId="{944D4848-8AB7-4BBA-A0C9-154146E072DA}" type="pres">
      <dgm:prSet presAssocID="{73DB3B9A-F552-49CE-9837-726B6715B5B1}" presName="parTxOnly" presStyleLbl="node1" presStyleIdx="2" presStyleCnt="4" custScaleX="23058" custScaleY="12912" custLinFactNeighborX="87957" custLinFactNeighborY="7360">
        <dgm:presLayoutVars>
          <dgm:chMax val="0"/>
          <dgm:chPref val="0"/>
          <dgm:bulletEnabled val="1"/>
        </dgm:presLayoutVars>
      </dgm:prSet>
      <dgm:spPr/>
    </dgm:pt>
    <dgm:pt modelId="{01B67138-B27F-47A0-8918-15A46288F20A}" type="pres">
      <dgm:prSet presAssocID="{EDD35DEC-D93C-4AD1-8123-42D9B102342A}" presName="parTxOnlySpace" presStyleCnt="0"/>
      <dgm:spPr/>
    </dgm:pt>
    <dgm:pt modelId="{471A0AB3-E02B-4210-908F-2C89931823E3}" type="pres">
      <dgm:prSet presAssocID="{18DA4B02-4E7F-45D4-8F02-6A60FF15A9B9}" presName="parTxOnly" presStyleLbl="node1" presStyleIdx="3" presStyleCnt="4" custScaleX="23058" custScaleY="12912" custLinFactX="10152" custLinFactNeighborX="100000" custLinFactNeighborY="7146">
        <dgm:presLayoutVars>
          <dgm:chMax val="0"/>
          <dgm:chPref val="0"/>
          <dgm:bulletEnabled val="1"/>
        </dgm:presLayoutVars>
      </dgm:prSet>
      <dgm:spPr/>
    </dgm:pt>
  </dgm:ptLst>
  <dgm:cxnLst>
    <dgm:cxn modelId="{FCA2660C-79EA-4E03-A30C-5003C6A01AC1}" srcId="{39FB940D-386B-4D91-88B0-FBC653B6DCF4}" destId="{18DA4B02-4E7F-45D4-8F02-6A60FF15A9B9}" srcOrd="3" destOrd="0" parTransId="{425FC246-EEC6-4F26-9470-3D08839B344B}" sibTransId="{9E122F88-75C3-4535-9266-EB1B87133D85}"/>
    <dgm:cxn modelId="{4B7D7E2E-F18D-4496-967D-8A6E8094B10C}" srcId="{39FB940D-386B-4D91-88B0-FBC653B6DCF4}" destId="{793CF348-1154-4444-AEC9-95BB1EF7D118}" srcOrd="0" destOrd="0" parTransId="{47D91F00-46B4-40E8-9860-D30BE0E4EF14}" sibTransId="{AC172197-1D90-4114-8D60-4D75E936AE2D}"/>
    <dgm:cxn modelId="{80CBC96B-DEC0-48B5-BF06-ACD7A777ACEC}" type="presOf" srcId="{73DB3B9A-F552-49CE-9837-726B6715B5B1}" destId="{944D4848-8AB7-4BBA-A0C9-154146E072DA}" srcOrd="0" destOrd="0" presId="urn:microsoft.com/office/officeart/2005/8/layout/chevron1"/>
    <dgm:cxn modelId="{9E29866E-15A9-4D48-8481-937007438A89}" type="presOf" srcId="{18DA4B02-4E7F-45D4-8F02-6A60FF15A9B9}" destId="{471A0AB3-E02B-4210-908F-2C89931823E3}" srcOrd="0" destOrd="0" presId="urn:microsoft.com/office/officeart/2005/8/layout/chevron1"/>
    <dgm:cxn modelId="{94912B76-7D41-407A-B754-FF96633C71D6}" srcId="{39FB940D-386B-4D91-88B0-FBC653B6DCF4}" destId="{1F30E300-BCAC-4C34-A633-BC844BD61292}" srcOrd="1" destOrd="0" parTransId="{88BE466D-9FBE-4B23-B286-E8CF6199798F}" sibTransId="{1A2C81DD-50AA-4C2E-A346-E3850B3BF2FF}"/>
    <dgm:cxn modelId="{7D7B655A-A2B0-4D23-9267-CF39ACE0ACC2}" type="presOf" srcId="{793CF348-1154-4444-AEC9-95BB1EF7D118}" destId="{073C617E-11B4-4BC3-B59B-B9CFFB09C69A}" srcOrd="0" destOrd="0" presId="urn:microsoft.com/office/officeart/2005/8/layout/chevron1"/>
    <dgm:cxn modelId="{BF5DE8A7-123A-4F6D-9825-D919DE555752}" type="presOf" srcId="{1F30E300-BCAC-4C34-A633-BC844BD61292}" destId="{F8A4E3B8-817B-4C83-A516-36F5ECF608A1}" srcOrd="0" destOrd="0" presId="urn:microsoft.com/office/officeart/2005/8/layout/chevron1"/>
    <dgm:cxn modelId="{9590DCD0-4C4A-40D1-A19A-43A673BD6CF6}" srcId="{39FB940D-386B-4D91-88B0-FBC653B6DCF4}" destId="{73DB3B9A-F552-49CE-9837-726B6715B5B1}" srcOrd="2" destOrd="0" parTransId="{BE017F0F-0375-4EFA-9BA5-F72FC978D693}" sibTransId="{EDD35DEC-D93C-4AD1-8123-42D9B102342A}"/>
    <dgm:cxn modelId="{A3C1C9F4-254C-4D65-BB98-9693A60C63C5}" type="presOf" srcId="{39FB940D-386B-4D91-88B0-FBC653B6DCF4}" destId="{32B7DB6A-885A-4B60-AB8D-39239257912E}" srcOrd="0" destOrd="0" presId="urn:microsoft.com/office/officeart/2005/8/layout/chevron1"/>
    <dgm:cxn modelId="{99AA31BF-4E70-46E1-95B2-18121877B05F}" type="presParOf" srcId="{32B7DB6A-885A-4B60-AB8D-39239257912E}" destId="{073C617E-11B4-4BC3-B59B-B9CFFB09C69A}" srcOrd="0" destOrd="0" presId="urn:microsoft.com/office/officeart/2005/8/layout/chevron1"/>
    <dgm:cxn modelId="{01CD54F3-FD2E-455A-BFA6-E8EBD8CAFCCD}" type="presParOf" srcId="{32B7DB6A-885A-4B60-AB8D-39239257912E}" destId="{9F332F37-F596-4FB5-BDE2-D7C0A7EA00C1}" srcOrd="1" destOrd="0" presId="urn:microsoft.com/office/officeart/2005/8/layout/chevron1"/>
    <dgm:cxn modelId="{22F8E6AB-B0C1-420E-B949-7037C3081950}" type="presParOf" srcId="{32B7DB6A-885A-4B60-AB8D-39239257912E}" destId="{F8A4E3B8-817B-4C83-A516-36F5ECF608A1}" srcOrd="2" destOrd="0" presId="urn:microsoft.com/office/officeart/2005/8/layout/chevron1"/>
    <dgm:cxn modelId="{4E7B9341-96E6-44DD-B1C5-DCC573AC67BB}" type="presParOf" srcId="{32B7DB6A-885A-4B60-AB8D-39239257912E}" destId="{E9FE87F1-AB1F-4132-9991-BCBBEA7BC544}" srcOrd="3" destOrd="0" presId="urn:microsoft.com/office/officeart/2005/8/layout/chevron1"/>
    <dgm:cxn modelId="{3E47AB03-B677-4B87-A41D-C2F720F7F6A2}" type="presParOf" srcId="{32B7DB6A-885A-4B60-AB8D-39239257912E}" destId="{944D4848-8AB7-4BBA-A0C9-154146E072DA}" srcOrd="4" destOrd="0" presId="urn:microsoft.com/office/officeart/2005/8/layout/chevron1"/>
    <dgm:cxn modelId="{1DC9012D-3AED-4EC3-911C-AEE9F07B548A}" type="presParOf" srcId="{32B7DB6A-885A-4B60-AB8D-39239257912E}" destId="{01B67138-B27F-47A0-8918-15A46288F20A}" srcOrd="5" destOrd="0" presId="urn:microsoft.com/office/officeart/2005/8/layout/chevron1"/>
    <dgm:cxn modelId="{D33B60C9-72A7-463A-B89F-9947B08CBC0F}" type="presParOf" srcId="{32B7DB6A-885A-4B60-AB8D-39239257912E}" destId="{471A0AB3-E02B-4210-908F-2C89931823E3}"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C617E-11B4-4BC3-B59B-B9CFFB09C69A}">
      <dsp:nvSpPr>
        <dsp:cNvPr id="0" name=""/>
        <dsp:cNvSpPr/>
      </dsp:nvSpPr>
      <dsp:spPr>
        <a:xfrm>
          <a:off x="782753" y="2680602"/>
          <a:ext cx="2256092" cy="505345"/>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zh-CN" altLang="en-US" sz="2700" kern="1200" dirty="0"/>
        </a:p>
      </dsp:txBody>
      <dsp:txXfrm>
        <a:off x="1035426" y="2680602"/>
        <a:ext cx="1750747" cy="505345"/>
      </dsp:txXfrm>
    </dsp:sp>
    <dsp:sp modelId="{F8A4E3B8-817B-4C83-A516-36F5ECF608A1}">
      <dsp:nvSpPr>
        <dsp:cNvPr id="0" name=""/>
        <dsp:cNvSpPr/>
      </dsp:nvSpPr>
      <dsp:spPr>
        <a:xfrm>
          <a:off x="3010305" y="2688978"/>
          <a:ext cx="2256092" cy="505345"/>
        </a:xfrm>
        <a:prstGeom prst="chevr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zh-CN" altLang="en-US" sz="2700" kern="1200" dirty="0"/>
        </a:p>
      </dsp:txBody>
      <dsp:txXfrm>
        <a:off x="3262978" y="2688978"/>
        <a:ext cx="1750747" cy="505345"/>
      </dsp:txXfrm>
    </dsp:sp>
    <dsp:sp modelId="{944D4848-8AB7-4BBA-A0C9-154146E072DA}">
      <dsp:nvSpPr>
        <dsp:cNvPr id="0" name=""/>
        <dsp:cNvSpPr/>
      </dsp:nvSpPr>
      <dsp:spPr>
        <a:xfrm>
          <a:off x="5263599" y="2680602"/>
          <a:ext cx="2256092" cy="505345"/>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zh-CN" altLang="en-US" sz="2700" kern="1200" dirty="0"/>
        </a:p>
      </dsp:txBody>
      <dsp:txXfrm>
        <a:off x="5516272" y="2680602"/>
        <a:ext cx="1750747" cy="505345"/>
      </dsp:txXfrm>
    </dsp:sp>
    <dsp:sp modelId="{471A0AB3-E02B-4210-908F-2C89931823E3}">
      <dsp:nvSpPr>
        <dsp:cNvPr id="0" name=""/>
        <dsp:cNvSpPr/>
      </dsp:nvSpPr>
      <dsp:spPr>
        <a:xfrm>
          <a:off x="7528331" y="2672227"/>
          <a:ext cx="2256092" cy="505345"/>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endParaRPr lang="zh-CN" altLang="en-US" sz="2700" kern="1200" dirty="0"/>
        </a:p>
      </dsp:txBody>
      <dsp:txXfrm>
        <a:off x="7781004" y="2672227"/>
        <a:ext cx="1750747" cy="50534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AA25FA-7A17-4F99-A6DB-6DA954BBFA1A}" type="datetimeFigureOut">
              <a:rPr lang="zh-CN" altLang="en-US" smtClean="0"/>
              <a:t>2025/5/13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07733-D3D7-4AEC-BD14-4CFE463FE813}" type="slidenum">
              <a:rPr lang="zh-CN" altLang="en-US" smtClean="0"/>
              <a:t>‹#›</a:t>
            </a:fld>
            <a:endParaRPr lang="zh-CN" altLang="en-US"/>
          </a:p>
        </p:txBody>
      </p:sp>
    </p:spTree>
    <p:extLst>
      <p:ext uri="{BB962C8B-B14F-4D97-AF65-F5344CB8AC3E}">
        <p14:creationId xmlns:p14="http://schemas.microsoft.com/office/powerpoint/2010/main" val="1114963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小芥末素材 </a:t>
            </a:r>
            <a:r>
              <a:rPr lang="en-US" altLang="zh-CN" dirty="0"/>
              <a:t>rosyhouse.Taobao.com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717A5-F081-C1CF-943B-30FE33915C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8FE602-1FCA-1B71-E664-ABC6A3A56E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F666FD-D1D0-1D0D-7B94-240DB0FF49D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096F5FA-63FD-6C95-1AD7-4443C2BFEE30}"/>
              </a:ext>
            </a:extLst>
          </p:cNvPr>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96570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719E7-1854-9D6E-4397-4A7BE79CE5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8931E7-AEE4-4741-2078-C07D8C0564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E073D5-D974-E8E8-1680-6CB7D012EF7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D5F571E-80B3-56FB-8ED1-545822028C3B}"/>
              </a:ext>
            </a:extLst>
          </p:cNvPr>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02638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B6E99-12B0-BA72-CD1F-09F699F5D5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41B2B8-69C1-4F8B-B890-DBD5B51865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0163B3-D32D-9AA7-7A34-E3E14F96C77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B6AA212-74F8-5B67-A00F-1EB455F48D0E}"/>
              </a:ext>
            </a:extLst>
          </p:cNvPr>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264101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9B07-BDC4-EC2D-E834-87604D98F5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96E307-F897-6459-5215-2D300C5A44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2854A5-0B30-7686-31B4-0E369F0A1DD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5B7FE60-1204-FF11-D5E1-47458EE7D08E}"/>
              </a:ext>
            </a:extLst>
          </p:cNvPr>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485281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38C58-413C-E915-BC8B-90DCBF854C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9128EA-CFBF-9507-D264-69A1944A05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33DF9B-B1B0-E937-1E6D-B37C8EBF28E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1D79B70-6044-3300-F8D5-C9BE9E02550F}"/>
              </a:ext>
            </a:extLst>
          </p:cNvPr>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02720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99A4D-045E-1EC1-51AA-375D24B51B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0EAEA0-3C81-EE4E-B9D1-312EEF769A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772F8D-BE2F-F862-46E7-CE011C148B4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0F5CA48-658A-773E-B462-6E4A9F57996B}"/>
              </a:ext>
            </a:extLst>
          </p:cNvPr>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807846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969F8-C5C0-1B2F-0988-34B891332E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A98101-0AC8-DAFD-A12E-B7EEAA0627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D5E84F-450A-EAB0-48A2-DC445A7D936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C872DF5-35A1-BA2B-6109-48104E44F907}"/>
              </a:ext>
            </a:extLst>
          </p:cNvPr>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84216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BDBA4-01A6-099F-2C90-1262F6B66B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C4A99E-A466-6687-0ED5-7537C39C3A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7EB4C2-F430-20FB-1E5B-1077BE8A389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9A51BE5-9820-B0A4-FFFB-E18E24705F59}"/>
              </a:ext>
            </a:extLst>
          </p:cNvPr>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444964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D3E6A-8DAC-3C16-8323-8BF7478A8A0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0F127A4-C092-0A43-918C-B65B6544C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71359A2-06DF-744F-45E8-6CAC222E0DE8}"/>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7E404308-0C8F-146E-1B69-283EDC3F35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3DAF53-6C91-1B91-973B-F2FE53F1BF88}"/>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19369775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17F29-2C02-60EA-72AE-DB3B653C798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297FBB8-7657-EA72-FD69-53B87D00F1B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5122EC-D3BC-ACC9-EE9F-72411C214749}"/>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0EF6013C-A219-C52D-E749-828A89A35C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427619-E007-8204-674E-C1860E6F02ED}"/>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16280939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9B916D-BF8D-B58D-BEC8-F979BDACC9F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AAE36D8-A6DB-CBCC-35A6-78D822AA522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DCFB46-F481-D114-74CC-55BC99F3BCE9}"/>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43191FF8-5386-BE7D-1D2F-6001A7B249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9E18B1-7E91-F5CA-FBC8-1B5143FABA08}"/>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35037523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bg>
      <p:bgPr>
        <a:gradFill>
          <a:gsLst>
            <a:gs pos="0">
              <a:srgbClr val="C49E9D"/>
            </a:gs>
            <a:gs pos="37000">
              <a:srgbClr val="F8F6F7"/>
            </a:gs>
            <a:gs pos="95000">
              <a:srgbClr val="CBA8A6"/>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963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bg>
      <p:bgPr>
        <a:solidFill>
          <a:srgbClr val="F5F1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9057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95556-B06B-2B29-CC00-ED79194B7E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756CDC-96C7-D72D-1FA4-77680F01DB6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B963F0-6B25-CF40-BCA1-D5188603EAC1}"/>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EAFCA4AC-B4F2-CFD6-21AF-AB55CD6DB3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9A3884-FB93-297C-0CCE-B3E199ED781A}"/>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37410111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C85AA-298A-B00F-F1C8-DE1F0EA108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30C28EA-534B-B529-4D6B-F3AA7AE1DB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D356E04-7D1A-0DDC-05FD-F5E796E95AF1}"/>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654E20E7-D5EC-50B6-CCDB-004A716A13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B0E635-A4F6-090D-4A61-C267E22056E7}"/>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318087199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82E7F-1954-0F5A-ACBB-58DF0A4254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76C795-752B-7606-085E-CBBF9FBA445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AB73603-03E1-5750-5737-15C894B879B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8D35822-4E1F-84D3-071D-836FF02BDF29}"/>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6" name="页脚占位符 5">
            <a:extLst>
              <a:ext uri="{FF2B5EF4-FFF2-40B4-BE49-F238E27FC236}">
                <a16:creationId xmlns:a16="http://schemas.microsoft.com/office/drawing/2014/main" id="{2F7FDA7E-7B02-0DCF-EC1B-761D40F5E6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49B037A-6EF9-0978-9BFE-F36D08C58CF8}"/>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15561274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82E22-D2D3-030B-6F25-D8B75F7864C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FE9F1E-75E6-EDA1-5246-E7CB3ED1CC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2A60767-6052-9447-01D3-E7288167DFC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2A6804-E7FB-C49C-4FB2-8FF0BD4131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D40EA43-8007-E010-579D-2345E9EB78E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F3A375-9A5D-8337-D7FB-0DBE10AAA06B}"/>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8" name="页脚占位符 7">
            <a:extLst>
              <a:ext uri="{FF2B5EF4-FFF2-40B4-BE49-F238E27FC236}">
                <a16:creationId xmlns:a16="http://schemas.microsoft.com/office/drawing/2014/main" id="{030292EB-AFFC-A8AA-3D6E-D50153E7117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0BC5408-A1D1-B0AF-5273-1CCC4F78B4A0}"/>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35969271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E7C8F-CFF2-A2A2-07B2-2FBF47D05F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E142CB-449C-8AC5-7513-1B7D2E3B87E8}"/>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4" name="页脚占位符 3">
            <a:extLst>
              <a:ext uri="{FF2B5EF4-FFF2-40B4-BE49-F238E27FC236}">
                <a16:creationId xmlns:a16="http://schemas.microsoft.com/office/drawing/2014/main" id="{0A9C1A3B-B836-2AD8-477D-91B873F3504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0822B8-F5C9-53B9-3139-DB3269ADF003}"/>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18583641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A696FD-62B6-04C9-6BDC-8C787FA17634}"/>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3" name="页脚占位符 2">
            <a:extLst>
              <a:ext uri="{FF2B5EF4-FFF2-40B4-BE49-F238E27FC236}">
                <a16:creationId xmlns:a16="http://schemas.microsoft.com/office/drawing/2014/main" id="{D9ED4554-ED61-A2AE-80B3-A46A000F43F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B9B8E2-1BE3-B850-6728-7C453E5B72CA}"/>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14287284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618BF-FDDA-D038-81C1-FDE40F304E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C09B9C-1EF8-52DE-2AEF-C4EAB64AA2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C9E8804-0316-8E07-05E8-6F31851A7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D733FA-EF51-2063-4D2E-1CFC4A2774D8}"/>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6" name="页脚占位符 5">
            <a:extLst>
              <a:ext uri="{FF2B5EF4-FFF2-40B4-BE49-F238E27FC236}">
                <a16:creationId xmlns:a16="http://schemas.microsoft.com/office/drawing/2014/main" id="{CDA82149-ADA0-9C07-FF26-BF0135769C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976E3E-A9C2-FAA0-8956-8080D186B525}"/>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41742520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241BC-29B4-90D8-615F-E0A929BADA3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D6C5FB-606B-FE91-63EF-75421D0240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132F1B0-60EF-1AED-19DE-B69F88FEA5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B19BB7-0A3F-6B57-0C52-B1D8079D4BCF}"/>
              </a:ext>
            </a:extLst>
          </p:cNvPr>
          <p:cNvSpPr>
            <a:spLocks noGrp="1"/>
          </p:cNvSpPr>
          <p:nvPr>
            <p:ph type="dt" sz="half" idx="10"/>
          </p:nvPr>
        </p:nvSpPr>
        <p:spPr/>
        <p:txBody>
          <a:bodyPr/>
          <a:lstStyle/>
          <a:p>
            <a:fld id="{B98D3722-7C48-4ABF-A6DE-FEBD9EEC08EC}" type="datetimeFigureOut">
              <a:rPr lang="zh-CN" altLang="en-US" smtClean="0"/>
              <a:t>2025/5/13</a:t>
            </a:fld>
            <a:endParaRPr lang="zh-CN" altLang="en-US"/>
          </a:p>
        </p:txBody>
      </p:sp>
      <p:sp>
        <p:nvSpPr>
          <p:cNvPr id="6" name="页脚占位符 5">
            <a:extLst>
              <a:ext uri="{FF2B5EF4-FFF2-40B4-BE49-F238E27FC236}">
                <a16:creationId xmlns:a16="http://schemas.microsoft.com/office/drawing/2014/main" id="{DC2EF426-490A-80DF-8495-02A54ADF71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81CE42-43B8-CC1F-1212-EADAC9C2CB44}"/>
              </a:ext>
            </a:extLst>
          </p:cNvPr>
          <p:cNvSpPr>
            <a:spLocks noGrp="1"/>
          </p:cNvSpPr>
          <p:nvPr>
            <p:ph type="sldNum" sz="quarter" idx="12"/>
          </p:nvPr>
        </p:nvSpPr>
        <p:spPr/>
        <p:txBody>
          <a:body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422599038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7C354F1-2F85-3ED7-E4EC-96C5F2FE3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2461995-DDE8-DC68-13C5-0863F8ACB0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E6FD29-4E9E-B7CA-8A36-3D479C4D06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D3722-7C48-4ABF-A6DE-FEBD9EEC08EC}" type="datetimeFigureOut">
              <a:rPr lang="zh-CN" altLang="en-US" smtClean="0"/>
              <a:t>2025/5/13</a:t>
            </a:fld>
            <a:endParaRPr lang="zh-CN" altLang="en-US"/>
          </a:p>
        </p:txBody>
      </p:sp>
      <p:sp>
        <p:nvSpPr>
          <p:cNvPr id="5" name="页脚占位符 4">
            <a:extLst>
              <a:ext uri="{FF2B5EF4-FFF2-40B4-BE49-F238E27FC236}">
                <a16:creationId xmlns:a16="http://schemas.microsoft.com/office/drawing/2014/main" id="{1C4CE8F1-E6DF-0C2E-CB85-36E683C348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26F99D-08A3-20F0-9573-23178E6F66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CBD3E-DBD3-47FC-A6A4-A69BCC7614C7}" type="slidenum">
              <a:rPr lang="zh-CN" altLang="en-US" smtClean="0"/>
              <a:t>‹#›</a:t>
            </a:fld>
            <a:endParaRPr lang="zh-CN" altLang="en-US"/>
          </a:p>
        </p:txBody>
      </p:sp>
    </p:spTree>
    <p:extLst>
      <p:ext uri="{BB962C8B-B14F-4D97-AF65-F5344CB8AC3E}">
        <p14:creationId xmlns:p14="http://schemas.microsoft.com/office/powerpoint/2010/main" val="1422392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jpe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13.xml"/><Relationship Id="rId2" Type="http://schemas.openxmlformats.org/officeDocument/2006/relationships/tags" Target="../tags/tag2.xml"/><Relationship Id="rId16" Type="http://schemas.openxmlformats.org/officeDocument/2006/relationships/image" Target="../media/image22.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slideLayout" Target="../slideLayouts/slideLayout13.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image" Target="../media/image22.jpeg"/><Relationship Id="rId2" Type="http://schemas.openxmlformats.org/officeDocument/2006/relationships/tags" Target="../tags/tag13.xml"/><Relationship Id="rId16" Type="http://schemas.openxmlformats.org/officeDocument/2006/relationships/image" Target="../media/image9.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image" Target="../media/image23.png"/><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slideLayout" Target="../slideLayouts/slideLayout13.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tags" Target="../tags/tag35.xml"/><Relationship Id="rId2" Type="http://schemas.openxmlformats.org/officeDocument/2006/relationships/tags" Target="../tags/tag25.xml"/><Relationship Id="rId16" Type="http://schemas.openxmlformats.org/officeDocument/2006/relationships/image" Target="../media/image22.jpe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image" Target="../media/image9.png"/><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image" Target="../media/image24.jpe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22.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9.png"/><Relationship Id="rId5" Type="http://schemas.openxmlformats.org/officeDocument/2006/relationships/tags" Target="../tags/tag40.xml"/><Relationship Id="rId10" Type="http://schemas.openxmlformats.org/officeDocument/2006/relationships/notesSlide" Target="../notesSlides/notesSlide19.xml"/><Relationship Id="rId4" Type="http://schemas.openxmlformats.org/officeDocument/2006/relationships/tags" Target="../tags/tag39.xml"/><Relationship Id="rId9" Type="http://schemas.openxmlformats.org/officeDocument/2006/relationships/slideLayout" Target="../slideLayouts/slideLayout13.xml"/><Relationship Id="rId1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26.jpe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22.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9.png"/><Relationship Id="rId5" Type="http://schemas.openxmlformats.org/officeDocument/2006/relationships/tags" Target="../tags/tag48.xml"/><Relationship Id="rId10" Type="http://schemas.openxmlformats.org/officeDocument/2006/relationships/notesSlide" Target="../notesSlides/notesSlide20.xml"/><Relationship Id="rId4" Type="http://schemas.openxmlformats.org/officeDocument/2006/relationships/tags" Target="../tags/tag47.xml"/><Relationship Id="rId9" Type="http://schemas.openxmlformats.org/officeDocument/2006/relationships/slideLayout" Target="../slideLayouts/slideLayout13.xml"/><Relationship Id="rId1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22.jpe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2.jpe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notesSlide" Target="../notesSlides/notesSlide26.xml"/><Relationship Id="rId3" Type="http://schemas.openxmlformats.org/officeDocument/2006/relationships/tags" Target="../tags/tag56.xml"/><Relationship Id="rId21" Type="http://schemas.openxmlformats.org/officeDocument/2006/relationships/image" Target="../media/image22.jpeg"/><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slideLayout" Target="../slideLayouts/slideLayout13.xml"/><Relationship Id="rId2" Type="http://schemas.openxmlformats.org/officeDocument/2006/relationships/tags" Target="../tags/tag55.xml"/><Relationship Id="rId16" Type="http://schemas.openxmlformats.org/officeDocument/2006/relationships/tags" Target="../tags/tag69.xml"/><Relationship Id="rId20" Type="http://schemas.openxmlformats.org/officeDocument/2006/relationships/image" Target="../media/image9.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19" Type="http://schemas.openxmlformats.org/officeDocument/2006/relationships/image" Target="../media/image23.png"/><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27.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slideLayout" Target="../slideLayouts/slideLayout13.xml"/><Relationship Id="rId18" Type="http://schemas.openxmlformats.org/officeDocument/2006/relationships/image" Target="../media/image9.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image" Target="../media/image36.jpeg"/><Relationship Id="rId2" Type="http://schemas.openxmlformats.org/officeDocument/2006/relationships/tags" Target="../tags/tag71.xml"/><Relationship Id="rId16" Type="http://schemas.openxmlformats.org/officeDocument/2006/relationships/image" Target="../media/image35.jpe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image" Target="../media/image34.jpeg"/><Relationship Id="rId10" Type="http://schemas.openxmlformats.org/officeDocument/2006/relationships/tags" Target="../tags/tag79.xml"/><Relationship Id="rId19" Type="http://schemas.openxmlformats.org/officeDocument/2006/relationships/image" Target="../media/image22.jpe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28.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slideLayout" Target="../slideLayouts/slideLayout13.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image" Target="../media/image22.jpeg"/><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3.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tags" Target="../tags/tag104.xml"/><Relationship Id="rId2" Type="http://schemas.openxmlformats.org/officeDocument/2006/relationships/tags" Target="../tags/tag94.xml"/><Relationship Id="rId16" Type="http://schemas.openxmlformats.org/officeDocument/2006/relationships/image" Target="../media/image22.jpe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image" Target="../media/image9.png"/><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notesSlide" Target="../notesSlides/notesSlide30.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slideLayout" Target="../slideLayouts/slideLayout13.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image" Target="../media/image22.jpeg"/><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38.jpe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22.jpe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796" y="-44619"/>
            <a:ext cx="6858000" cy="6858000"/>
          </a:xfrm>
          <a:prstGeom prst="rect">
            <a:avLst/>
          </a:prstGeom>
        </p:spPr>
      </p:pic>
      <p:grpSp>
        <p:nvGrpSpPr>
          <p:cNvPr id="17" name="组合 16"/>
          <p:cNvGrpSpPr/>
          <p:nvPr/>
        </p:nvGrpSpPr>
        <p:grpSpPr>
          <a:xfrm>
            <a:off x="-1201613" y="1365590"/>
            <a:ext cx="4611556" cy="3550384"/>
            <a:chOff x="3025682" y="1794726"/>
            <a:chExt cx="4611556" cy="3550384"/>
          </a:xfrm>
        </p:grpSpPr>
        <p:sp>
          <p:nvSpPr>
            <p:cNvPr id="18" name="矩形 17"/>
            <p:cNvSpPr/>
            <p:nvPr/>
          </p:nvSpPr>
          <p:spPr>
            <a:xfrm rot="18900000">
              <a:off x="5374711" y="2212747"/>
              <a:ext cx="1944817" cy="1944817"/>
            </a:xfrm>
            <a:prstGeom prst="rect">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rcRect l="13227" t="700" r="21844" b="1907"/>
            <a:stretch>
              <a:fillRect/>
            </a:stretch>
          </p:blipFill>
          <p:spPr>
            <a:xfrm>
              <a:off x="4720806" y="1794726"/>
              <a:ext cx="2750387" cy="2750387"/>
            </a:xfrm>
            <a:custGeom>
              <a:avLst/>
              <a:gdLst>
                <a:gd name="connsiteX0" fmla="*/ 1375194 w 2750387"/>
                <a:gd name="connsiteY0" fmla="*/ 0 h 2750387"/>
                <a:gd name="connsiteX1" fmla="*/ 2750387 w 2750387"/>
                <a:gd name="connsiteY1" fmla="*/ 1375194 h 2750387"/>
                <a:gd name="connsiteX2" fmla="*/ 1375194 w 2750387"/>
                <a:gd name="connsiteY2" fmla="*/ 2750387 h 2750387"/>
                <a:gd name="connsiteX3" fmla="*/ 0 w 2750387"/>
                <a:gd name="connsiteY3" fmla="*/ 1375194 h 2750387"/>
              </a:gdLst>
              <a:ahLst/>
              <a:cxnLst>
                <a:cxn ang="0">
                  <a:pos x="connsiteX0" y="connsiteY0"/>
                </a:cxn>
                <a:cxn ang="0">
                  <a:pos x="connsiteX1" y="connsiteY1"/>
                </a:cxn>
                <a:cxn ang="0">
                  <a:pos x="connsiteX2" y="connsiteY2"/>
                </a:cxn>
                <a:cxn ang="0">
                  <a:pos x="connsiteX3" y="connsiteY3"/>
                </a:cxn>
              </a:cxnLst>
              <a:rect l="l" t="t" r="r" b="b"/>
              <a:pathLst>
                <a:path w="2750387" h="2750387">
                  <a:moveTo>
                    <a:pt x="1375194" y="0"/>
                  </a:moveTo>
                  <a:lnTo>
                    <a:pt x="2750387" y="1375194"/>
                  </a:lnTo>
                  <a:lnTo>
                    <a:pt x="1375194" y="2750387"/>
                  </a:lnTo>
                  <a:lnTo>
                    <a:pt x="0" y="1375194"/>
                  </a:lnTo>
                  <a:close/>
                </a:path>
              </a:pathLst>
            </a:custGeom>
          </p:spPr>
        </p:pic>
        <p:sp>
          <p:nvSpPr>
            <p:cNvPr id="20" name="矩形 19"/>
            <p:cNvSpPr/>
            <p:nvPr/>
          </p:nvSpPr>
          <p:spPr>
            <a:xfrm rot="18900000">
              <a:off x="6926965" y="2177859"/>
              <a:ext cx="710273" cy="710273"/>
            </a:xfrm>
            <a:prstGeom prst="rect">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1" name="矩形 20"/>
            <p:cNvSpPr/>
            <p:nvPr/>
          </p:nvSpPr>
          <p:spPr>
            <a:xfrm rot="18900000">
              <a:off x="6754025" y="4634837"/>
              <a:ext cx="710273" cy="710273"/>
            </a:xfrm>
            <a:prstGeom prst="rect">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2" name="矩形 21"/>
            <p:cNvSpPr/>
            <p:nvPr/>
          </p:nvSpPr>
          <p:spPr>
            <a:xfrm rot="18900000">
              <a:off x="3050044" y="2756752"/>
              <a:ext cx="1344497" cy="1344497"/>
            </a:xfrm>
            <a:prstGeom prst="rect">
              <a:avLst/>
            </a:prstGeom>
            <a:noFill/>
            <a:ln w="12700" cap="flat" cmpd="sng" algn="ctr">
              <a:solidFill>
                <a:srgbClr val="C330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3" name="矩形 22"/>
            <p:cNvSpPr/>
            <p:nvPr/>
          </p:nvSpPr>
          <p:spPr>
            <a:xfrm rot="18900000">
              <a:off x="6771362" y="2190624"/>
              <a:ext cx="710273" cy="710273"/>
            </a:xfrm>
            <a:prstGeom prst="rect">
              <a:avLst/>
            </a:prstGeom>
            <a:solidFill>
              <a:srgbClr val="C00000">
                <a:alpha val="7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4" name="矩形 23"/>
            <p:cNvSpPr/>
            <p:nvPr/>
          </p:nvSpPr>
          <p:spPr>
            <a:xfrm rot="18900000">
              <a:off x="3025682" y="2497669"/>
              <a:ext cx="1344497" cy="1344497"/>
            </a:xfrm>
            <a:prstGeom prst="rect">
              <a:avLst/>
            </a:prstGeom>
            <a:solidFill>
              <a:srgbClr val="C3300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5" name="矩形 24"/>
            <p:cNvSpPr/>
            <p:nvPr/>
          </p:nvSpPr>
          <p:spPr>
            <a:xfrm rot="18900000">
              <a:off x="6613817" y="4619599"/>
              <a:ext cx="710273" cy="710273"/>
            </a:xfrm>
            <a:prstGeom prst="rect">
              <a:avLst/>
            </a:prstGeom>
            <a:solidFill>
              <a:srgbClr val="C00000">
                <a:alpha val="7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pic>
        <p:nvPicPr>
          <p:cNvPr id="30" name="图片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76928" y="1136198"/>
            <a:ext cx="1268814" cy="1265049"/>
          </a:xfrm>
          <a:prstGeom prst="rect">
            <a:avLst/>
          </a:prstGeom>
        </p:spPr>
      </p:pic>
      <p:sp>
        <p:nvSpPr>
          <p:cNvPr id="31" name="文本框 30"/>
          <p:cNvSpPr txBox="1"/>
          <p:nvPr/>
        </p:nvSpPr>
        <p:spPr>
          <a:xfrm>
            <a:off x="4825881" y="4770689"/>
            <a:ext cx="7366119" cy="584775"/>
          </a:xfrm>
          <a:prstGeom prst="rect">
            <a:avLst/>
          </a:prstGeom>
          <a:noFill/>
        </p:spPr>
        <p:txBody>
          <a:bodyPr wrap="none" rtlCol="0">
            <a:spAutoFit/>
          </a:bodyPr>
          <a:lstStyle/>
          <a:p>
            <a:r>
              <a:rPr lang="zh-CN" altLang="en-US" sz="3200" dirty="0">
                <a:solidFill>
                  <a:srgbClr val="C00000"/>
                </a:solidFill>
                <a:latin typeface="黑体" panose="02010609060101010101" pitchFamily="49" charset="-122"/>
                <a:ea typeface="黑体" panose="02010609060101010101" pitchFamily="49" charset="-122"/>
              </a:rPr>
              <a:t>汇报人：第十小组    时间：</a:t>
            </a:r>
            <a:r>
              <a:rPr lang="en-US" altLang="zh-CN" sz="3200" dirty="0">
                <a:solidFill>
                  <a:srgbClr val="C00000"/>
                </a:solidFill>
                <a:latin typeface="黑体" panose="02010609060101010101" pitchFamily="49" charset="-122"/>
                <a:ea typeface="黑体" panose="02010609060101010101" pitchFamily="49" charset="-122"/>
              </a:rPr>
              <a:t>2025.5.13</a:t>
            </a:r>
            <a:endParaRPr lang="zh-CN" altLang="en-US" sz="3200" dirty="0">
              <a:solidFill>
                <a:srgbClr val="C00000"/>
              </a:solidFill>
              <a:latin typeface="黑体" panose="02010609060101010101" pitchFamily="49" charset="-122"/>
              <a:ea typeface="黑体" panose="02010609060101010101" pitchFamily="49" charset="-122"/>
            </a:endParaRPr>
          </a:p>
        </p:txBody>
      </p:sp>
      <p:pic>
        <p:nvPicPr>
          <p:cNvPr id="33" name="图片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1542" y="3717218"/>
            <a:ext cx="4684592" cy="3096163"/>
          </a:xfrm>
          <a:prstGeom prst="rect">
            <a:avLst/>
          </a:prstGeom>
        </p:spPr>
      </p:pic>
      <p:pic>
        <p:nvPicPr>
          <p:cNvPr id="37" name="图片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28353" y="5414823"/>
            <a:ext cx="2576637" cy="1571749"/>
          </a:xfrm>
          <a:prstGeom prst="rect">
            <a:avLst/>
          </a:prstGeom>
        </p:spPr>
      </p:pic>
      <p:pic>
        <p:nvPicPr>
          <p:cNvPr id="39" name="图片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70752" y="32233"/>
            <a:ext cx="3220285" cy="1841655"/>
          </a:xfrm>
          <a:prstGeom prst="rect">
            <a:avLst/>
          </a:prstGeom>
        </p:spPr>
      </p:pic>
      <p:pic>
        <p:nvPicPr>
          <p:cNvPr id="32" name="非常大气开场音乐 主持人讲话背景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192000" y="-1054100"/>
            <a:ext cx="609600" cy="609600"/>
          </a:xfrm>
          <a:prstGeom prst="rect">
            <a:avLst/>
          </a:prstGeom>
        </p:spPr>
      </p:pic>
      <p:sp>
        <p:nvSpPr>
          <p:cNvPr id="2" name="文本框 1">
            <a:extLst>
              <a:ext uri="{FF2B5EF4-FFF2-40B4-BE49-F238E27FC236}">
                <a16:creationId xmlns:a16="http://schemas.microsoft.com/office/drawing/2014/main" id="{70DAC40C-C1E1-1AC3-9F06-99F1C171F92F}"/>
              </a:ext>
            </a:extLst>
          </p:cNvPr>
          <p:cNvSpPr txBox="1"/>
          <p:nvPr/>
        </p:nvSpPr>
        <p:spPr>
          <a:xfrm>
            <a:off x="3316070" y="2083238"/>
            <a:ext cx="8413828" cy="830997"/>
          </a:xfrm>
          <a:prstGeom prst="rect">
            <a:avLst/>
          </a:prstGeom>
          <a:noFill/>
        </p:spPr>
        <p:txBody>
          <a:bodyPr wrap="square" rtlCol="0">
            <a:spAutoFit/>
          </a:bodyPr>
          <a:lstStyle/>
          <a:p>
            <a:r>
              <a:rPr lang="zh-CN" altLang="en-US" sz="4800" dirty="0">
                <a:solidFill>
                  <a:srgbClr val="C00000"/>
                </a:solidFill>
                <a:latin typeface="微软雅黑" panose="020B0503020204020204" pitchFamily="34" charset="-122"/>
                <a:ea typeface="微软雅黑" panose="020B0503020204020204" pitchFamily="34" charset="-122"/>
              </a:rPr>
              <a:t>两会辉映：</a:t>
            </a:r>
            <a:endParaRPr lang="zh-CN" altLang="en-US" sz="4800" dirty="0">
              <a:solidFill>
                <a:srgbClr val="C00000"/>
              </a:solidFill>
            </a:endParaRPr>
          </a:p>
        </p:txBody>
      </p:sp>
      <p:sp>
        <p:nvSpPr>
          <p:cNvPr id="3" name="文本框 2">
            <a:extLst>
              <a:ext uri="{FF2B5EF4-FFF2-40B4-BE49-F238E27FC236}">
                <a16:creationId xmlns:a16="http://schemas.microsoft.com/office/drawing/2014/main" id="{E8BA77A7-8B6C-B125-74CE-B433BF8C658D}"/>
              </a:ext>
            </a:extLst>
          </p:cNvPr>
          <p:cNvSpPr txBox="1"/>
          <p:nvPr/>
        </p:nvSpPr>
        <p:spPr>
          <a:xfrm>
            <a:off x="3337432" y="2999864"/>
            <a:ext cx="8753605" cy="1846659"/>
          </a:xfrm>
          <a:prstGeom prst="rect">
            <a:avLst/>
          </a:prstGeom>
          <a:noFill/>
        </p:spPr>
        <p:txBody>
          <a:bodyPr wrap="square" rtlCol="0">
            <a:spAutoFit/>
          </a:bodyPr>
          <a:lstStyle/>
          <a:p>
            <a:r>
              <a:rPr lang="zh-CN" altLang="en-US" sz="4800" dirty="0">
                <a:solidFill>
                  <a:srgbClr val="C00000"/>
                </a:solidFill>
                <a:latin typeface="微软雅黑" panose="020B0503020204020204" pitchFamily="34" charset="-122"/>
                <a:ea typeface="微软雅黑" panose="020B0503020204020204" pitchFamily="34" charset="-122"/>
              </a:rPr>
              <a:t>毛泽东思想与中国特色社会主义的星火传承</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2"/>
                                        </p:tgtEl>
                                      </p:cBhvr>
                                    </p:cmd>
                                  </p:childTnLst>
                                </p:cTn>
                              </p:par>
                              <p:par>
                                <p:cTn id="7" presetID="10"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fade">
                                      <p:cBhvr>
                                        <p:cTn id="9" dur="500"/>
                                        <p:tgtEl>
                                          <p:spTgt spid="29"/>
                                        </p:tgtEl>
                                      </p:cBhvr>
                                    </p:animEffect>
                                  </p:childTnLst>
                                </p:cTn>
                              </p:par>
                            </p:childTnLst>
                          </p:cTn>
                        </p:par>
                        <p:par>
                          <p:cTn id="10" fill="hold">
                            <p:stCondLst>
                              <p:cond delay="0"/>
                            </p:stCondLst>
                            <p:childTnLst>
                              <p:par>
                                <p:cTn id="11" presetID="31"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 calcmode="lin" valueType="num">
                                      <p:cBhvr>
                                        <p:cTn id="15" dur="500" fill="hold"/>
                                        <p:tgtEl>
                                          <p:spTgt spid="17"/>
                                        </p:tgtEl>
                                        <p:attrNameLst>
                                          <p:attrName>style.rotation</p:attrName>
                                        </p:attrNameLst>
                                      </p:cBhvr>
                                      <p:tavLst>
                                        <p:tav tm="0">
                                          <p:val>
                                            <p:fltVal val="90"/>
                                          </p:val>
                                        </p:tav>
                                        <p:tav tm="100000">
                                          <p:val>
                                            <p:fltVal val="0"/>
                                          </p:val>
                                        </p:tav>
                                      </p:tavLst>
                                    </p:anim>
                                    <p:animEffect transition="in" filter="fade">
                                      <p:cBhvr>
                                        <p:cTn id="16" dur="500"/>
                                        <p:tgtEl>
                                          <p:spTgt spid="17"/>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2" presetClass="entr" presetSubtype="4"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750" fill="hold"/>
                                        <p:tgtEl>
                                          <p:spTgt spid="37"/>
                                        </p:tgtEl>
                                        <p:attrNameLst>
                                          <p:attrName>ppt_x</p:attrName>
                                        </p:attrNameLst>
                                      </p:cBhvr>
                                      <p:tavLst>
                                        <p:tav tm="0">
                                          <p:val>
                                            <p:strVal val="0-#ppt_w/2"/>
                                          </p:val>
                                        </p:tav>
                                        <p:tav tm="100000">
                                          <p:val>
                                            <p:strVal val="#ppt_x"/>
                                          </p:val>
                                        </p:tav>
                                      </p:tavLst>
                                    </p:anim>
                                    <p:anim calcmode="lin" valueType="num">
                                      <p:cBhvr additive="base">
                                        <p:cTn id="30" dur="750" fill="hold"/>
                                        <p:tgtEl>
                                          <p:spTgt spid="37"/>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2000" fill="hold"/>
                                        <p:tgtEl>
                                          <p:spTgt spid="39"/>
                                        </p:tgtEl>
                                        <p:attrNameLst>
                                          <p:attrName>ppt_x</p:attrName>
                                        </p:attrNameLst>
                                      </p:cBhvr>
                                      <p:tavLst>
                                        <p:tav tm="0">
                                          <p:val>
                                            <p:strVal val="0-#ppt_w/2"/>
                                          </p:val>
                                        </p:tav>
                                        <p:tav tm="100000">
                                          <p:val>
                                            <p:strVal val="#ppt_x"/>
                                          </p:val>
                                        </p:tav>
                                      </p:tavLst>
                                    </p:anim>
                                    <p:anim calcmode="lin" valueType="num">
                                      <p:cBhvr additive="base">
                                        <p:cTn id="34" dur="2000" fill="hold"/>
                                        <p:tgtEl>
                                          <p:spTgt spid="39"/>
                                        </p:tgtEl>
                                        <p:attrNameLst>
                                          <p:attrName>ppt_y</p:attrName>
                                        </p:attrNameLst>
                                      </p:cBhvr>
                                      <p:tavLst>
                                        <p:tav tm="0">
                                          <p:val>
                                            <p:strVal val="#ppt_y"/>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remove" display="0">
                  <p:stCondLst>
                    <p:cond delay="indefinite"/>
                  </p:stCondLst>
                  <p:endCondLst>
                    <p:cond evt="onStopAudio" delay="0">
                      <p:tgtEl>
                        <p:sldTgt/>
                      </p:tgtEl>
                    </p:cond>
                  </p:endCondLst>
                </p:cTn>
                <p:tgtEl>
                  <p:spTgt spid="32"/>
                </p:tgtEl>
              </p:cMediaNode>
            </p:audio>
          </p:childTnLst>
        </p:cTn>
      </p:par>
    </p:tnLst>
    <p:bldLst>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47447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开创奠基阶段（</a:t>
            </a:r>
            <a:r>
              <a:rPr kumimoji="0" lang="en-US" altLang="zh-CN"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1978 - 1992</a:t>
            </a: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年）</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sp>
        <p:nvSpPr>
          <p:cNvPr id="11" name="矩形: 圆角 10"/>
          <p:cNvSpPr/>
          <p:nvPr/>
        </p:nvSpPr>
        <p:spPr>
          <a:xfrm>
            <a:off x="1181099" y="2143548"/>
            <a:ext cx="10064419" cy="4028189"/>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3541478" y="1220246"/>
            <a:ext cx="5154249" cy="920057"/>
            <a:chOff x="1774825" y="3280040"/>
            <a:chExt cx="5154249" cy="92005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809319" y="3522974"/>
              <a:ext cx="3876982" cy="429895"/>
            </a:xfrm>
            <a:prstGeom prst="rect">
              <a:avLst/>
            </a:prstGeom>
            <a:noFill/>
          </p:spPr>
          <p:txBody>
            <a:bodyPr wrap="square" rtlCol="0">
              <a:spAutoFit/>
            </a:bodyPr>
            <a:lstStyle/>
            <a:p>
              <a:pPr lvl="0" algn="ctr" defTabSz="914400"/>
              <a:r>
                <a:rPr lang="zh-CN" altLang="en-US" sz="2200" b="1" kern="0" dirty="0">
                  <a:solidFill>
                    <a:prstClr val="white"/>
                  </a:solidFill>
                  <a:latin typeface="Arial" panose="020B0604020202020204"/>
                  <a:ea typeface="微软雅黑" panose="020B0503020204020204" pitchFamily="34" charset="-122"/>
                </a:rPr>
                <a:t>邓小平理论</a:t>
              </a:r>
            </a:p>
          </p:txBody>
        </p:sp>
      </p:grpSp>
      <p:sp>
        <p:nvSpPr>
          <p:cNvPr id="33" name="矩形 32"/>
          <p:cNvSpPr/>
          <p:nvPr/>
        </p:nvSpPr>
        <p:spPr>
          <a:xfrm>
            <a:off x="5818505" y="2345690"/>
            <a:ext cx="5212715" cy="3538220"/>
          </a:xfrm>
          <a:prstGeom prst="rect">
            <a:avLst/>
          </a:prstGeom>
        </p:spPr>
        <p:txBody>
          <a:bodyPr wrap="square">
            <a:spAutoFit/>
          </a:bodyPr>
          <a:lstStyle/>
          <a:p>
            <a:pPr defTabSz="914400">
              <a:lnSpc>
                <a:spcPct val="200000"/>
              </a:lnSpc>
            </a:pPr>
            <a:r>
              <a:rPr lang="en-US" altLang="zh-CN" sz="1600" b="1" dirty="0">
                <a:solidFill>
                  <a:srgbClr val="FF0000"/>
                </a:solidFill>
                <a:latin typeface="微软雅黑" panose="020B0503020204020204" pitchFamily="34" charset="-122"/>
                <a:ea typeface="微软雅黑" panose="020B0503020204020204" pitchFamily="34" charset="-122"/>
              </a:rPr>
              <a:t>1978</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，真理标准问题大讨论破除思想禁锢，十一届三中全会开启改革开放。</a:t>
            </a:r>
            <a:r>
              <a:rPr lang="en-US" altLang="zh-CN" sz="1600" b="1" dirty="0">
                <a:solidFill>
                  <a:srgbClr val="FF0000"/>
                </a:solidFill>
                <a:latin typeface="微软雅黑" panose="020B0503020204020204" pitchFamily="34" charset="-122"/>
                <a:ea typeface="微软雅黑" panose="020B0503020204020204" pitchFamily="34" charset="-122"/>
              </a:rPr>
              <a:t>1982</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，党的十二大提出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建设有中国特色的社会主义</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1987</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，党的十三大阐述社会主义初级阶段理论，明确基本路线。</a:t>
            </a:r>
            <a:r>
              <a:rPr lang="en-US" altLang="zh-CN" sz="1600" b="1" dirty="0">
                <a:solidFill>
                  <a:srgbClr val="FF0000"/>
                </a:solidFill>
                <a:latin typeface="微软雅黑" panose="020B0503020204020204" pitchFamily="34" charset="-122"/>
                <a:ea typeface="微软雅黑" panose="020B0503020204020204" pitchFamily="34" charset="-122"/>
              </a:rPr>
              <a:t>1992</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，邓小平南方谈话破除改革思想障碍，党的十四大明确社会主义市场经济体制改革目标。</a:t>
            </a:r>
            <a:r>
              <a:rPr lang="en-US" altLang="zh-CN" sz="1600" b="1" dirty="0">
                <a:solidFill>
                  <a:srgbClr val="FF0000"/>
                </a:solidFill>
                <a:latin typeface="微软雅黑" panose="020B0503020204020204" pitchFamily="34" charset="-122"/>
                <a:ea typeface="微软雅黑" panose="020B0503020204020204" pitchFamily="34" charset="-122"/>
              </a:rPr>
              <a:t>1997</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，党的十五大把邓小平理论确立为党的指导思想并写入党章。</a:t>
            </a:r>
          </a:p>
        </p:txBody>
      </p:sp>
      <p:sp>
        <p:nvSpPr>
          <p:cNvPr id="34" name="矩形: 圆角 33"/>
          <p:cNvSpPr/>
          <p:nvPr/>
        </p:nvSpPr>
        <p:spPr>
          <a:xfrm>
            <a:off x="1985208" y="2591010"/>
            <a:ext cx="3492500" cy="3048000"/>
          </a:xfrm>
          <a:prstGeom prst="roundRect">
            <a:avLst>
              <a:gd name="adj" fmla="val 7084"/>
            </a:avLst>
          </a:prstGeom>
          <a:gradFill flip="none" rotWithShape="1">
            <a:gsLst>
              <a:gs pos="0">
                <a:srgbClr val="C4001D">
                  <a:shade val="30000"/>
                  <a:satMod val="115000"/>
                </a:srgbClr>
              </a:gs>
              <a:gs pos="50000">
                <a:srgbClr val="C4001D">
                  <a:shade val="67500"/>
                  <a:satMod val="115000"/>
                </a:srgbClr>
              </a:gs>
              <a:gs pos="100000">
                <a:srgbClr val="C4001D">
                  <a:shade val="100000"/>
                  <a:satMod val="115000"/>
                </a:srgbClr>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a:off x="2188408" y="2742120"/>
            <a:ext cx="3086100" cy="2802255"/>
          </a:xfrm>
          <a:prstGeom prst="rect">
            <a:avLst/>
          </a:prstGeom>
        </p:spPr>
        <p:txBody>
          <a:bodyPr wrap="square">
            <a:spAutoFit/>
          </a:bodyPr>
          <a:lstStyle/>
          <a:p>
            <a:pPr defTabSz="914400">
              <a:lnSpc>
                <a:spcPct val="140000"/>
              </a:lnSpc>
            </a:pPr>
            <a:r>
              <a:rPr lang="zh-CN" altLang="en-US" dirty="0">
                <a:solidFill>
                  <a:prstClr val="white"/>
                </a:solidFill>
                <a:latin typeface="等线" panose="02010600030101010101" charset="-122"/>
              </a:rPr>
              <a:t>走自己的道路，建设有中国特色的社会主义。围绕</a:t>
            </a:r>
            <a:r>
              <a:rPr lang="en-US" altLang="zh-CN" dirty="0">
                <a:solidFill>
                  <a:prstClr val="white"/>
                </a:solidFill>
                <a:latin typeface="等线" panose="02010600030101010101" charset="-122"/>
              </a:rPr>
              <a:t> “</a:t>
            </a:r>
            <a:r>
              <a:rPr lang="zh-CN" altLang="en-US" dirty="0">
                <a:solidFill>
                  <a:prstClr val="white"/>
                </a:solidFill>
                <a:latin typeface="等线" panose="02010600030101010101" charset="-122"/>
              </a:rPr>
              <a:t>什么是社会主义、怎样建设社会主义</a:t>
            </a:r>
            <a:r>
              <a:rPr lang="en-US" altLang="zh-CN" dirty="0">
                <a:solidFill>
                  <a:prstClr val="white"/>
                </a:solidFill>
                <a:latin typeface="等线" panose="02010600030101010101" charset="-122"/>
              </a:rPr>
              <a:t>” </a:t>
            </a:r>
            <a:r>
              <a:rPr lang="zh-CN" altLang="en-US" dirty="0">
                <a:solidFill>
                  <a:prstClr val="white"/>
                </a:solidFill>
                <a:latin typeface="等线" panose="02010600030101010101" charset="-122"/>
              </a:rPr>
              <a:t>展开，涵盖社会主义初级阶段理论、</a:t>
            </a:r>
            <a:r>
              <a:rPr lang="en-US" altLang="zh-CN" dirty="0">
                <a:solidFill>
                  <a:prstClr val="white"/>
                </a:solidFill>
                <a:latin typeface="等线" panose="02010600030101010101" charset="-122"/>
              </a:rPr>
              <a:t>“</a:t>
            </a:r>
            <a:r>
              <a:rPr lang="zh-CN" altLang="en-US" dirty="0">
                <a:solidFill>
                  <a:prstClr val="white"/>
                </a:solidFill>
                <a:latin typeface="等线" panose="02010600030101010101" charset="-122"/>
              </a:rPr>
              <a:t>一个中心，两个基本点</a:t>
            </a:r>
            <a:r>
              <a:rPr lang="en-US" altLang="zh-CN" dirty="0">
                <a:solidFill>
                  <a:prstClr val="white"/>
                </a:solidFill>
                <a:latin typeface="等线" panose="02010600030101010101" charset="-122"/>
              </a:rPr>
              <a:t>” </a:t>
            </a:r>
            <a:r>
              <a:rPr lang="zh-CN" altLang="en-US" dirty="0">
                <a:solidFill>
                  <a:prstClr val="white"/>
                </a:solidFill>
                <a:latin typeface="等线" panose="02010600030101010101" charset="-122"/>
              </a:rPr>
              <a:t>基本路线、社会主义市场经济等内容。</a:t>
            </a:r>
          </a:p>
        </p:txBody>
      </p:sp>
      <p:pic>
        <p:nvPicPr>
          <p:cNvPr id="2" name="图片 1"/>
          <p:cNvPicPr/>
          <p:nvPr/>
        </p:nvPicPr>
        <p:blipFill>
          <a:blip r:embed="rId4"/>
          <a:stretch>
            <a:fillRect/>
          </a:stretch>
        </p:blipFill>
        <p:spPr>
          <a:xfrm>
            <a:off x="9433243" y="134938"/>
            <a:ext cx="2619375" cy="1724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14:presetBounceEnd="46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46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5"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31" dur="500" fill="hold"/>
                                            <p:tgtEl>
                                              <p:spTgt spid="12"/>
                                            </p:tgtEl>
                                            <p:attrNameLst>
                                              <p:attrName>ppt_h</p:attrName>
                                            </p:attrNameLst>
                                          </p:cBhvr>
                                          <p:tavLst>
                                            <p:tav tm="0">
                                              <p:val>
                                                <p:strVal val="#ppt_h"/>
                                              </p:val>
                                            </p:tav>
                                            <p:tav tm="100000">
                                              <p:val>
                                                <p:strVal val="#ppt_h"/>
                                              </p:val>
                                            </p:tav>
                                          </p:tavLst>
                                        </p:anim>
                                        <p:anim calcmode="lin" valueType="num">
                                          <p:cBhvr>
                                            <p:cTn id="3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5" dur="500" decel="50000">
                                              <p:stCondLst>
                                                <p:cond delay="0"/>
                                              </p:stCondLst>
                                            </p:cTn>
                                            <p:tgtEl>
                                              <p:spTgt spid="1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7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3" grpId="0"/>
          <p:bldP spid="34" grpId="0" bldLvl="0"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5"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31" dur="500" fill="hold"/>
                                            <p:tgtEl>
                                              <p:spTgt spid="12"/>
                                            </p:tgtEl>
                                            <p:attrNameLst>
                                              <p:attrName>ppt_h</p:attrName>
                                            </p:attrNameLst>
                                          </p:cBhvr>
                                          <p:tavLst>
                                            <p:tav tm="0">
                                              <p:val>
                                                <p:strVal val="#ppt_h"/>
                                              </p:val>
                                            </p:tav>
                                            <p:tav tm="100000">
                                              <p:val>
                                                <p:strVal val="#ppt_h"/>
                                              </p:val>
                                            </p:tav>
                                          </p:tavLst>
                                        </p:anim>
                                        <p:anim calcmode="lin" valueType="num">
                                          <p:cBhvr>
                                            <p:cTn id="3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5" dur="500" decel="50000">
                                              <p:stCondLst>
                                                <p:cond delay="0"/>
                                              </p:stCondLst>
                                            </p:cTn>
                                            <p:tgtEl>
                                              <p:spTgt spid="1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7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3" grpId="0"/>
          <p:bldP spid="34" grpId="0" bldLvl="0" animBg="1"/>
          <p:bldP spid="3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47447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深化拓展阶段（</a:t>
            </a:r>
            <a:r>
              <a:rPr kumimoji="0" lang="en-US" altLang="zh-CN"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1992 - 2012</a:t>
            </a: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年）</a:t>
            </a:r>
          </a:p>
        </p:txBody>
      </p:sp>
      <p:cxnSp>
        <p:nvCxnSpPr>
          <p:cNvPr id="6" name="直接连接符 5"/>
          <p:cNvCxnSpPr/>
          <p:nvPr/>
        </p:nvCxnSpPr>
        <p:spPr>
          <a:xfrm>
            <a:off x="1176020" y="723900"/>
            <a:ext cx="9370786" cy="0"/>
          </a:xfrm>
          <a:prstGeom prst="line">
            <a:avLst/>
          </a:prstGeom>
          <a:noFill/>
          <a:ln w="6350" cap="flat" cmpd="sng" algn="ctr">
            <a:solidFill>
              <a:srgbClr val="C4001D"/>
            </a:solidFill>
            <a:prstDash val="solid"/>
            <a:miter lim="800000"/>
          </a:ln>
          <a:effectLst/>
        </p:spPr>
      </p:cxn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sp>
        <p:nvSpPr>
          <p:cNvPr id="11" name="矩形: 圆角 10"/>
          <p:cNvSpPr/>
          <p:nvPr/>
        </p:nvSpPr>
        <p:spPr>
          <a:xfrm>
            <a:off x="1181099" y="2143548"/>
            <a:ext cx="10064419" cy="4028189"/>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3541478" y="1220246"/>
            <a:ext cx="5154249" cy="920057"/>
            <a:chOff x="1774825" y="3280040"/>
            <a:chExt cx="5154249" cy="92005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809319" y="3522974"/>
              <a:ext cx="3876982" cy="429895"/>
            </a:xfrm>
            <a:prstGeom prst="rect">
              <a:avLst/>
            </a:prstGeom>
            <a:noFill/>
          </p:spPr>
          <p:txBody>
            <a:bodyPr wrap="square" rtlCol="0">
              <a:spAutoFit/>
            </a:bodyPr>
            <a:lstStyle/>
            <a:p>
              <a:pPr lvl="0" algn="ctr" defTabSz="914400"/>
              <a:r>
                <a:rPr lang="en-US" altLang="zh-CN" sz="2200" b="1" kern="0" dirty="0">
                  <a:solidFill>
                    <a:prstClr val="white"/>
                  </a:solidFill>
                  <a:latin typeface="Arial" panose="020B0604020202020204"/>
                  <a:ea typeface="微软雅黑" panose="020B0503020204020204" pitchFamily="34" charset="-122"/>
                </a:rPr>
                <a:t>“</a:t>
              </a:r>
              <a:r>
                <a:rPr lang="zh-CN" altLang="en-US" sz="2200" b="1" kern="0" dirty="0">
                  <a:solidFill>
                    <a:prstClr val="white"/>
                  </a:solidFill>
                  <a:latin typeface="Arial" panose="020B0604020202020204"/>
                  <a:ea typeface="微软雅黑" panose="020B0503020204020204" pitchFamily="34" charset="-122"/>
                </a:rPr>
                <a:t>三个代表</a:t>
              </a:r>
              <a:r>
                <a:rPr lang="en-US" altLang="zh-CN" sz="2200" b="1" kern="0" dirty="0">
                  <a:solidFill>
                    <a:prstClr val="white"/>
                  </a:solidFill>
                  <a:latin typeface="Arial" panose="020B0604020202020204"/>
                  <a:ea typeface="微软雅黑" panose="020B0503020204020204" pitchFamily="34" charset="-122"/>
                </a:rPr>
                <a:t>”</a:t>
              </a:r>
              <a:r>
                <a:rPr lang="zh-CN" altLang="en-US" sz="2200" b="1" kern="0" dirty="0">
                  <a:solidFill>
                    <a:prstClr val="white"/>
                  </a:solidFill>
                  <a:latin typeface="Arial" panose="020B0604020202020204"/>
                  <a:ea typeface="微软雅黑" panose="020B0503020204020204" pitchFamily="34" charset="-122"/>
                </a:rPr>
                <a:t>重要思想</a:t>
              </a:r>
            </a:p>
          </p:txBody>
        </p:sp>
      </p:grpSp>
      <p:sp>
        <p:nvSpPr>
          <p:cNvPr id="33" name="矩形 32"/>
          <p:cNvSpPr/>
          <p:nvPr/>
        </p:nvSpPr>
        <p:spPr>
          <a:xfrm>
            <a:off x="5867400" y="2619149"/>
            <a:ext cx="4711700" cy="2553335"/>
          </a:xfrm>
          <a:prstGeom prst="rect">
            <a:avLst/>
          </a:prstGeom>
        </p:spPr>
        <p:txBody>
          <a:bodyPr wrap="square">
            <a:spAutoFit/>
          </a:bodyPr>
          <a:lstStyle/>
          <a:p>
            <a:pPr defTabSz="914400">
              <a:lnSpc>
                <a:spcPct val="200000"/>
              </a:lnSpc>
            </a:pPr>
            <a:r>
              <a:rPr lang="en-US" altLang="zh-CN" sz="1600" b="1" dirty="0">
                <a:solidFill>
                  <a:srgbClr val="FF0000"/>
                </a:solidFill>
                <a:latin typeface="微软雅黑" panose="020B0503020204020204" pitchFamily="34" charset="-122"/>
                <a:ea typeface="微软雅黑" panose="020B0503020204020204" pitchFamily="34" charset="-122"/>
              </a:rPr>
              <a:t>20</a:t>
            </a:r>
            <a:r>
              <a:rPr lang="zh-CN" altLang="en-US" sz="1600" b="1" dirty="0">
                <a:solidFill>
                  <a:srgbClr val="FF0000"/>
                </a:solidFill>
                <a:latin typeface="微软雅黑" panose="020B0503020204020204" pitchFamily="34" charset="-122"/>
                <a:ea typeface="微软雅黑" panose="020B0503020204020204" pitchFamily="34" charset="-122"/>
              </a:rPr>
              <a:t>世纪末</a:t>
            </a:r>
            <a:r>
              <a:rPr lang="en-US" altLang="zh-CN" sz="1600" b="1" dirty="0">
                <a:solidFill>
                  <a:srgbClr val="FF0000"/>
                </a:solidFill>
                <a:latin typeface="微软雅黑" panose="020B0503020204020204" pitchFamily="34" charset="-122"/>
                <a:ea typeface="微软雅黑" panose="020B0503020204020204" pitchFamily="34" charset="-122"/>
              </a:rPr>
              <a:t>21</a:t>
            </a:r>
            <a:r>
              <a:rPr lang="zh-CN" altLang="en-US" sz="1600" b="1" dirty="0">
                <a:solidFill>
                  <a:srgbClr val="FF0000"/>
                </a:solidFill>
                <a:latin typeface="微软雅黑" panose="020B0503020204020204" pitchFamily="34" charset="-122"/>
                <a:ea typeface="微软雅黑" panose="020B0503020204020204" pitchFamily="34" charset="-122"/>
              </a:rPr>
              <a:t>世纪初</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，国际国内形势复杂，国内社会经济加速转型。</a:t>
            </a:r>
            <a:r>
              <a:rPr lang="en-US" altLang="zh-CN" sz="1600" b="1" dirty="0">
                <a:solidFill>
                  <a:srgbClr val="FF0000"/>
                </a:solidFill>
                <a:latin typeface="微软雅黑" panose="020B0503020204020204" pitchFamily="34" charset="-122"/>
                <a:ea typeface="微软雅黑" panose="020B0503020204020204" pitchFamily="34" charset="-122"/>
              </a:rPr>
              <a:t>2000</a:t>
            </a:r>
            <a:r>
              <a:rPr lang="zh-CN" altLang="en-US" sz="1600" b="1" dirty="0">
                <a:solidFill>
                  <a:srgbClr val="FF0000"/>
                </a:solidFill>
                <a:latin typeface="微软雅黑" panose="020B0503020204020204" pitchFamily="34" charset="-122"/>
                <a:ea typeface="微软雅黑" panose="020B0503020204020204" pitchFamily="34" charset="-122"/>
              </a:rPr>
              <a:t>年</a:t>
            </a:r>
            <a:r>
              <a:rPr lang="en-US" altLang="zh-CN" sz="1600" b="1" dirty="0">
                <a:solidFill>
                  <a:srgbClr val="FF0000"/>
                </a:solidFill>
                <a:latin typeface="微软雅黑" panose="020B0503020204020204" pitchFamily="34" charset="-122"/>
                <a:ea typeface="微软雅黑" panose="020B0503020204020204" pitchFamily="34" charset="-122"/>
              </a:rPr>
              <a:t>2</a:t>
            </a:r>
            <a:r>
              <a:rPr lang="zh-CN" altLang="en-US" sz="1600" b="1" dirty="0">
                <a:solidFill>
                  <a:srgbClr val="FF0000"/>
                </a:solidFill>
                <a:latin typeface="微软雅黑" panose="020B0503020204020204" pitchFamily="34" charset="-122"/>
                <a:ea typeface="微软雅黑" panose="020B0503020204020204" pitchFamily="34" charset="-122"/>
              </a:rPr>
              <a:t>月</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，江泽民在广东考察时首次完整提出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三个代表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重要思想。</a:t>
            </a:r>
            <a:r>
              <a:rPr lang="en-US" altLang="zh-CN" sz="1600" b="1" dirty="0">
                <a:solidFill>
                  <a:srgbClr val="FF0000"/>
                </a:solidFill>
                <a:latin typeface="微软雅黑" panose="020B0503020204020204" pitchFamily="34" charset="-122"/>
                <a:ea typeface="微软雅黑" panose="020B0503020204020204" pitchFamily="34" charset="-122"/>
              </a:rPr>
              <a:t>2002</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，党的十六大把</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三个代表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重要思想确立为党的指导思想写入党章。</a:t>
            </a:r>
          </a:p>
        </p:txBody>
      </p:sp>
      <p:sp>
        <p:nvSpPr>
          <p:cNvPr id="34" name="矩形: 圆角 33"/>
          <p:cNvSpPr/>
          <p:nvPr/>
        </p:nvSpPr>
        <p:spPr>
          <a:xfrm>
            <a:off x="1985208" y="2591010"/>
            <a:ext cx="3492500" cy="3048000"/>
          </a:xfrm>
          <a:prstGeom prst="roundRect">
            <a:avLst>
              <a:gd name="adj" fmla="val 7084"/>
            </a:avLst>
          </a:prstGeom>
          <a:gradFill flip="none" rotWithShape="1">
            <a:gsLst>
              <a:gs pos="0">
                <a:srgbClr val="C4001D">
                  <a:shade val="30000"/>
                  <a:satMod val="115000"/>
                </a:srgbClr>
              </a:gs>
              <a:gs pos="50000">
                <a:srgbClr val="C4001D">
                  <a:shade val="67500"/>
                  <a:satMod val="115000"/>
                </a:srgbClr>
              </a:gs>
              <a:gs pos="100000">
                <a:srgbClr val="C4001D">
                  <a:shade val="100000"/>
                  <a:satMod val="115000"/>
                </a:srgbClr>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a:off x="2264608" y="3294570"/>
            <a:ext cx="3086100" cy="1640205"/>
          </a:xfrm>
          <a:prstGeom prst="rect">
            <a:avLst/>
          </a:prstGeom>
        </p:spPr>
        <p:txBody>
          <a:bodyPr wrap="square">
            <a:spAutoFit/>
          </a:bodyPr>
          <a:lstStyle/>
          <a:p>
            <a:pPr defTabSz="914400">
              <a:lnSpc>
                <a:spcPct val="140000"/>
              </a:lnSpc>
            </a:pPr>
            <a:r>
              <a:rPr lang="zh-CN" altLang="en-US" dirty="0">
                <a:solidFill>
                  <a:prstClr val="white"/>
                </a:solidFill>
                <a:latin typeface="等线" panose="02010600030101010101" charset="-122"/>
              </a:rPr>
              <a:t>中国共产党始终代表中国先进生产力的发展要求、先进文化的前进方向、最广大人民的根本利益。</a:t>
            </a:r>
          </a:p>
        </p:txBody>
      </p:sp>
      <p:pic>
        <p:nvPicPr>
          <p:cNvPr id="2" name="图片 1"/>
          <p:cNvPicPr/>
          <p:nvPr/>
        </p:nvPicPr>
        <p:blipFill>
          <a:blip r:embed="rId4"/>
          <a:stretch>
            <a:fillRect/>
          </a:stretch>
        </p:blipFill>
        <p:spPr>
          <a:xfrm>
            <a:off x="9247505" y="88265"/>
            <a:ext cx="2817495" cy="19767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14:presetBounceEnd="46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46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5"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31" dur="500" fill="hold"/>
                                            <p:tgtEl>
                                              <p:spTgt spid="12"/>
                                            </p:tgtEl>
                                            <p:attrNameLst>
                                              <p:attrName>ppt_h</p:attrName>
                                            </p:attrNameLst>
                                          </p:cBhvr>
                                          <p:tavLst>
                                            <p:tav tm="0">
                                              <p:val>
                                                <p:strVal val="#ppt_h"/>
                                              </p:val>
                                            </p:tav>
                                            <p:tav tm="100000">
                                              <p:val>
                                                <p:strVal val="#ppt_h"/>
                                              </p:val>
                                            </p:tav>
                                          </p:tavLst>
                                        </p:anim>
                                        <p:anim calcmode="lin" valueType="num">
                                          <p:cBhvr>
                                            <p:cTn id="3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5" dur="500" decel="50000">
                                              <p:stCondLst>
                                                <p:cond delay="0"/>
                                              </p:stCondLst>
                                            </p:cTn>
                                            <p:tgtEl>
                                              <p:spTgt spid="1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7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3" grpId="0"/>
          <p:bldP spid="34" grpId="0" bldLvl="0"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5"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31" dur="500" fill="hold"/>
                                            <p:tgtEl>
                                              <p:spTgt spid="12"/>
                                            </p:tgtEl>
                                            <p:attrNameLst>
                                              <p:attrName>ppt_h</p:attrName>
                                            </p:attrNameLst>
                                          </p:cBhvr>
                                          <p:tavLst>
                                            <p:tav tm="0">
                                              <p:val>
                                                <p:strVal val="#ppt_h"/>
                                              </p:val>
                                            </p:tav>
                                            <p:tav tm="100000">
                                              <p:val>
                                                <p:strVal val="#ppt_h"/>
                                              </p:val>
                                            </p:tav>
                                          </p:tavLst>
                                        </p:anim>
                                        <p:anim calcmode="lin" valueType="num">
                                          <p:cBhvr>
                                            <p:cTn id="3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5" dur="500" decel="50000">
                                              <p:stCondLst>
                                                <p:cond delay="0"/>
                                              </p:stCondLst>
                                            </p:cTn>
                                            <p:tgtEl>
                                              <p:spTgt spid="1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7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3" grpId="0"/>
          <p:bldP spid="34" grpId="0" bldLvl="0" animBg="1"/>
          <p:bldP spid="3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47447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深化拓展阶段（</a:t>
            </a:r>
            <a:r>
              <a:rPr kumimoji="0" lang="en-US" altLang="zh-CN"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1992 - 2012</a:t>
            </a: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年）</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sp>
        <p:nvSpPr>
          <p:cNvPr id="11" name="矩形: 圆角 10"/>
          <p:cNvSpPr/>
          <p:nvPr/>
        </p:nvSpPr>
        <p:spPr>
          <a:xfrm>
            <a:off x="1181099" y="2143548"/>
            <a:ext cx="10064419" cy="4028189"/>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3541478" y="1220246"/>
            <a:ext cx="5154249" cy="920057"/>
            <a:chOff x="1774825" y="3280040"/>
            <a:chExt cx="5154249" cy="92005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809319" y="3522974"/>
              <a:ext cx="3876982" cy="429895"/>
            </a:xfrm>
            <a:prstGeom prst="rect">
              <a:avLst/>
            </a:prstGeom>
            <a:noFill/>
          </p:spPr>
          <p:txBody>
            <a:bodyPr wrap="square" rtlCol="0">
              <a:spAutoFit/>
            </a:bodyPr>
            <a:lstStyle/>
            <a:p>
              <a:pPr lvl="0" algn="ctr" defTabSz="914400"/>
              <a:r>
                <a:rPr lang="zh-CN" altLang="en-US" sz="2200" b="1" kern="0" dirty="0">
                  <a:solidFill>
                    <a:prstClr val="white"/>
                  </a:solidFill>
                  <a:latin typeface="Arial" panose="020B0604020202020204"/>
                  <a:ea typeface="微软雅黑" panose="020B0503020204020204" pitchFamily="34" charset="-122"/>
                </a:rPr>
                <a:t>科学发展观</a:t>
              </a:r>
            </a:p>
          </p:txBody>
        </p:sp>
      </p:grpSp>
      <p:sp>
        <p:nvSpPr>
          <p:cNvPr id="33" name="矩形 32"/>
          <p:cNvSpPr/>
          <p:nvPr/>
        </p:nvSpPr>
        <p:spPr>
          <a:xfrm>
            <a:off x="5867400" y="2619149"/>
            <a:ext cx="4711700" cy="3046095"/>
          </a:xfrm>
          <a:prstGeom prst="rect">
            <a:avLst/>
          </a:prstGeom>
        </p:spPr>
        <p:txBody>
          <a:bodyPr wrap="square">
            <a:spAutoFit/>
          </a:bodyPr>
          <a:lstStyle/>
          <a:p>
            <a:pPr defTabSz="914400">
              <a:lnSpc>
                <a:spcPct val="200000"/>
              </a:lnSpc>
            </a:pPr>
            <a:r>
              <a:rPr lang="zh-CN" altLang="en-US" sz="1600" b="1" dirty="0">
                <a:solidFill>
                  <a:srgbClr val="FF0000"/>
                </a:solidFill>
                <a:latin typeface="微软雅黑" panose="020B0503020204020204" pitchFamily="34" charset="-122"/>
                <a:ea typeface="微软雅黑" panose="020B0503020204020204" pitchFamily="34" charset="-122"/>
              </a:rPr>
              <a:t>新世纪</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我国经济发展出现资源环境、区域发展不平衡等问题，</a:t>
            </a:r>
            <a:r>
              <a:rPr lang="en-US" altLang="zh-CN" sz="1600" b="1" dirty="0">
                <a:solidFill>
                  <a:srgbClr val="FF0000"/>
                </a:solidFill>
                <a:latin typeface="微软雅黑" panose="020B0503020204020204" pitchFamily="34" charset="-122"/>
                <a:ea typeface="微软雅黑" panose="020B0503020204020204" pitchFamily="34" charset="-122"/>
              </a:rPr>
              <a:t>2003</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，面对</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非典</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疫情暴露出的社会发展短板，胡锦涛同志为代表的党中央提出科学发展观。</a:t>
            </a:r>
            <a:r>
              <a:rPr lang="en-US" altLang="zh-CN" sz="1600" b="1" dirty="0">
                <a:solidFill>
                  <a:srgbClr val="FF0000"/>
                </a:solidFill>
                <a:latin typeface="微软雅黑" panose="020B0503020204020204" pitchFamily="34" charset="-122"/>
                <a:ea typeface="微软雅黑" panose="020B0503020204020204" pitchFamily="34" charset="-122"/>
              </a:rPr>
              <a:t>2007</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，党的十七大全面阐释其内涵、实质和要求并写入党章。</a:t>
            </a:r>
            <a:r>
              <a:rPr lang="en-US" altLang="zh-CN" sz="1600" b="1" dirty="0">
                <a:solidFill>
                  <a:srgbClr val="FF0000"/>
                </a:solidFill>
                <a:latin typeface="微软雅黑" panose="020B0503020204020204" pitchFamily="34" charset="-122"/>
                <a:ea typeface="微软雅黑" panose="020B0503020204020204" pitchFamily="34" charset="-122"/>
              </a:rPr>
              <a:t>2012</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，党的十八大将其确立为党必须长期坚持的指导思想。</a:t>
            </a:r>
          </a:p>
        </p:txBody>
      </p:sp>
      <p:sp>
        <p:nvSpPr>
          <p:cNvPr id="34" name="矩形: 圆角 33"/>
          <p:cNvSpPr/>
          <p:nvPr/>
        </p:nvSpPr>
        <p:spPr>
          <a:xfrm>
            <a:off x="1985208" y="2591010"/>
            <a:ext cx="3492500" cy="3048000"/>
          </a:xfrm>
          <a:prstGeom prst="roundRect">
            <a:avLst>
              <a:gd name="adj" fmla="val 7084"/>
            </a:avLst>
          </a:prstGeom>
          <a:gradFill flip="none" rotWithShape="1">
            <a:gsLst>
              <a:gs pos="0">
                <a:srgbClr val="C4001D">
                  <a:shade val="30000"/>
                  <a:satMod val="115000"/>
                </a:srgbClr>
              </a:gs>
              <a:gs pos="50000">
                <a:srgbClr val="C4001D">
                  <a:shade val="67500"/>
                  <a:satMod val="115000"/>
                </a:srgbClr>
              </a:gs>
              <a:gs pos="100000">
                <a:srgbClr val="C4001D">
                  <a:shade val="100000"/>
                  <a:satMod val="115000"/>
                </a:srgbClr>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a:off x="2264608" y="3323145"/>
            <a:ext cx="3086100" cy="1640205"/>
          </a:xfrm>
          <a:prstGeom prst="rect">
            <a:avLst/>
          </a:prstGeom>
        </p:spPr>
        <p:txBody>
          <a:bodyPr wrap="square">
            <a:spAutoFit/>
          </a:bodyPr>
          <a:lstStyle/>
          <a:p>
            <a:pPr defTabSz="914400">
              <a:lnSpc>
                <a:spcPct val="140000"/>
              </a:lnSpc>
            </a:pPr>
            <a:r>
              <a:rPr lang="zh-CN" altLang="en-US" dirty="0">
                <a:solidFill>
                  <a:prstClr val="white"/>
                </a:solidFill>
                <a:latin typeface="等线" panose="02010600030101010101" charset="-122"/>
              </a:rPr>
              <a:t>核心是以人为本，基本要求是全面协调可持续，根本方法是统筹兼顾，强调</a:t>
            </a:r>
            <a:r>
              <a:rPr lang="en-US" altLang="zh-CN" dirty="0">
                <a:solidFill>
                  <a:prstClr val="white"/>
                </a:solidFill>
                <a:latin typeface="等线" panose="02010600030101010101" charset="-122"/>
              </a:rPr>
              <a:t> “</a:t>
            </a:r>
            <a:r>
              <a:rPr lang="zh-CN" altLang="en-US" dirty="0">
                <a:solidFill>
                  <a:prstClr val="white"/>
                </a:solidFill>
                <a:latin typeface="等线" panose="02010600030101010101" charset="-122"/>
              </a:rPr>
              <a:t>五个统筹</a:t>
            </a:r>
            <a:r>
              <a:rPr lang="en-US" altLang="zh-CN" dirty="0">
                <a:solidFill>
                  <a:prstClr val="white"/>
                </a:solidFill>
                <a:latin typeface="等线" panose="02010600030101010101" charset="-122"/>
              </a:rPr>
              <a:t>”</a:t>
            </a:r>
            <a:r>
              <a:rPr lang="zh-CN" altLang="en-US" dirty="0">
                <a:solidFill>
                  <a:prstClr val="white"/>
                </a:solidFill>
                <a:latin typeface="等线" panose="02010600030101010101" charset="-122"/>
              </a:rPr>
              <a:t>。</a:t>
            </a:r>
          </a:p>
        </p:txBody>
      </p:sp>
      <p:pic>
        <p:nvPicPr>
          <p:cNvPr id="2" name="图片 1"/>
          <p:cNvPicPr/>
          <p:nvPr/>
        </p:nvPicPr>
        <p:blipFill>
          <a:blip r:embed="rId4"/>
          <a:stretch>
            <a:fillRect/>
          </a:stretch>
        </p:blipFill>
        <p:spPr>
          <a:xfrm>
            <a:off x="9585960" y="77470"/>
            <a:ext cx="2465070" cy="2014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14:presetBounceEnd="46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46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5"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31" dur="500" fill="hold"/>
                                            <p:tgtEl>
                                              <p:spTgt spid="12"/>
                                            </p:tgtEl>
                                            <p:attrNameLst>
                                              <p:attrName>ppt_h</p:attrName>
                                            </p:attrNameLst>
                                          </p:cBhvr>
                                          <p:tavLst>
                                            <p:tav tm="0">
                                              <p:val>
                                                <p:strVal val="#ppt_h"/>
                                              </p:val>
                                            </p:tav>
                                            <p:tav tm="100000">
                                              <p:val>
                                                <p:strVal val="#ppt_h"/>
                                              </p:val>
                                            </p:tav>
                                          </p:tavLst>
                                        </p:anim>
                                        <p:anim calcmode="lin" valueType="num">
                                          <p:cBhvr>
                                            <p:cTn id="3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5" dur="500" decel="50000">
                                              <p:stCondLst>
                                                <p:cond delay="0"/>
                                              </p:stCondLst>
                                            </p:cTn>
                                            <p:tgtEl>
                                              <p:spTgt spid="1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7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3" grpId="0"/>
          <p:bldP spid="34" grpId="0" bldLvl="0"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5"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31" dur="500" fill="hold"/>
                                            <p:tgtEl>
                                              <p:spTgt spid="12"/>
                                            </p:tgtEl>
                                            <p:attrNameLst>
                                              <p:attrName>ppt_h</p:attrName>
                                            </p:attrNameLst>
                                          </p:cBhvr>
                                          <p:tavLst>
                                            <p:tav tm="0">
                                              <p:val>
                                                <p:strVal val="#ppt_h"/>
                                              </p:val>
                                            </p:tav>
                                            <p:tav tm="100000">
                                              <p:val>
                                                <p:strVal val="#ppt_h"/>
                                              </p:val>
                                            </p:tav>
                                          </p:tavLst>
                                        </p:anim>
                                        <p:anim calcmode="lin" valueType="num">
                                          <p:cBhvr>
                                            <p:cTn id="3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5" dur="500" decel="50000">
                                              <p:stCondLst>
                                                <p:cond delay="0"/>
                                              </p:stCondLst>
                                            </p:cTn>
                                            <p:tgtEl>
                                              <p:spTgt spid="1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7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3" grpId="0"/>
          <p:bldP spid="34" grpId="0" bldLvl="0" animBg="1"/>
          <p:bldP spid="3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42875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创新飞跃阶段（</a:t>
            </a:r>
            <a:r>
              <a:rPr kumimoji="0" lang="en-US" altLang="zh-CN"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2012</a:t>
            </a: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年至今）</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sp>
        <p:nvSpPr>
          <p:cNvPr id="11" name="矩形: 圆角 10"/>
          <p:cNvSpPr/>
          <p:nvPr/>
        </p:nvSpPr>
        <p:spPr>
          <a:xfrm>
            <a:off x="1176019" y="2143548"/>
            <a:ext cx="10064419" cy="4028189"/>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3530600" y="1220470"/>
            <a:ext cx="5779135" cy="1013461"/>
            <a:chOff x="1774825" y="3280040"/>
            <a:chExt cx="5154249" cy="101339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695101" y="3525135"/>
              <a:ext cx="4174150" cy="768302"/>
            </a:xfrm>
            <a:prstGeom prst="rect">
              <a:avLst/>
            </a:prstGeom>
            <a:noFill/>
          </p:spPr>
          <p:txBody>
            <a:bodyPr wrap="square" rtlCol="0">
              <a:spAutoFit/>
            </a:bodyPr>
            <a:lstStyle/>
            <a:p>
              <a:pPr lvl="0" algn="ctr" defTabSz="914400"/>
              <a:r>
                <a:rPr lang="zh-CN" altLang="en-US" sz="2200" b="1" kern="0" dirty="0">
                  <a:solidFill>
                    <a:prstClr val="white"/>
                  </a:solidFill>
                  <a:latin typeface="Arial" panose="020B0604020202020204"/>
                  <a:ea typeface="微软雅黑" panose="020B0503020204020204" pitchFamily="34" charset="-122"/>
                </a:rPr>
                <a:t>习近平新时代中国特色社会主义思想</a:t>
              </a:r>
            </a:p>
          </p:txBody>
        </p:sp>
      </p:grpSp>
      <p:sp>
        <p:nvSpPr>
          <p:cNvPr id="33" name="矩形 32"/>
          <p:cNvSpPr/>
          <p:nvPr/>
        </p:nvSpPr>
        <p:spPr>
          <a:xfrm>
            <a:off x="5867400" y="2619149"/>
            <a:ext cx="4711700" cy="3046095"/>
          </a:xfrm>
          <a:prstGeom prst="rect">
            <a:avLst/>
          </a:prstGeom>
        </p:spPr>
        <p:txBody>
          <a:bodyPr wrap="square">
            <a:spAutoFit/>
          </a:bodyPr>
          <a:lstStyle/>
          <a:p>
            <a:pPr defTabSz="914400">
              <a:lnSpc>
                <a:spcPct val="200000"/>
              </a:lnSpc>
            </a:pPr>
            <a:r>
              <a:rPr lang="zh-CN" altLang="en-US" sz="1600" b="1" dirty="0">
                <a:solidFill>
                  <a:srgbClr val="FF0000"/>
                </a:solidFill>
                <a:latin typeface="微软雅黑" panose="020B0503020204020204" pitchFamily="34" charset="-122"/>
                <a:ea typeface="微软雅黑" panose="020B0503020204020204" pitchFamily="34" charset="-122"/>
              </a:rPr>
              <a:t>党的十八大以来</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，中国特色社会主义进入新时代，社会主要矛盾发生变化，以习近平同志为核心的党中央提出新理念新思想新战略形成该思想。</a:t>
            </a:r>
            <a:r>
              <a:rPr lang="en-US" altLang="zh-CN" sz="1600" b="1" dirty="0">
                <a:solidFill>
                  <a:srgbClr val="FF0000"/>
                </a:solidFill>
                <a:latin typeface="微软雅黑" panose="020B0503020204020204" pitchFamily="34" charset="-122"/>
                <a:ea typeface="微软雅黑" panose="020B0503020204020204" pitchFamily="34" charset="-122"/>
              </a:rPr>
              <a:t>2017 </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，党的十九大把习近平新时代中国特色社会主义思想确立为党的指导思想写入党章。</a:t>
            </a:r>
            <a:r>
              <a:rPr lang="en-US" altLang="zh-CN" sz="1600" b="1" dirty="0">
                <a:solidFill>
                  <a:srgbClr val="FF0000"/>
                </a:solidFill>
                <a:latin typeface="微软雅黑" panose="020B0503020204020204" pitchFamily="34" charset="-122"/>
                <a:ea typeface="微软雅黑" panose="020B0503020204020204" pitchFamily="34" charset="-122"/>
              </a:rPr>
              <a:t>2018 </a:t>
            </a:r>
            <a:r>
              <a:rPr lang="zh-CN" altLang="en-US" sz="1600" b="1" dirty="0">
                <a:solidFill>
                  <a:srgbClr val="FF0000"/>
                </a:solidFill>
                <a:latin typeface="微软雅黑" panose="020B0503020204020204" pitchFamily="34" charset="-122"/>
                <a:ea typeface="微软雅黑" panose="020B0503020204020204" pitchFamily="34" charset="-122"/>
              </a:rPr>
              <a:t>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，该思想被载入宪法。</a:t>
            </a:r>
          </a:p>
        </p:txBody>
      </p:sp>
      <p:sp>
        <p:nvSpPr>
          <p:cNvPr id="34" name="矩形: 圆角 33"/>
          <p:cNvSpPr/>
          <p:nvPr/>
        </p:nvSpPr>
        <p:spPr>
          <a:xfrm>
            <a:off x="1985208" y="2591010"/>
            <a:ext cx="3492500" cy="3048000"/>
          </a:xfrm>
          <a:prstGeom prst="roundRect">
            <a:avLst>
              <a:gd name="adj" fmla="val 7084"/>
            </a:avLst>
          </a:prstGeom>
          <a:gradFill flip="none" rotWithShape="1">
            <a:gsLst>
              <a:gs pos="0">
                <a:srgbClr val="C4001D">
                  <a:shade val="30000"/>
                  <a:satMod val="115000"/>
                </a:srgbClr>
              </a:gs>
              <a:gs pos="50000">
                <a:srgbClr val="C4001D">
                  <a:shade val="67500"/>
                  <a:satMod val="115000"/>
                </a:srgbClr>
              </a:gs>
              <a:gs pos="100000">
                <a:srgbClr val="C4001D">
                  <a:shade val="100000"/>
                  <a:satMod val="115000"/>
                </a:srgbClr>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a:off x="2264608" y="3051365"/>
            <a:ext cx="3086100" cy="2027555"/>
          </a:xfrm>
          <a:prstGeom prst="rect">
            <a:avLst/>
          </a:prstGeom>
        </p:spPr>
        <p:txBody>
          <a:bodyPr wrap="square">
            <a:spAutoFit/>
          </a:bodyPr>
          <a:lstStyle/>
          <a:p>
            <a:pPr defTabSz="914400">
              <a:lnSpc>
                <a:spcPct val="140000"/>
              </a:lnSpc>
            </a:pPr>
            <a:r>
              <a:rPr lang="en-US" altLang="zh-CN" dirty="0">
                <a:solidFill>
                  <a:prstClr val="white"/>
                </a:solidFill>
                <a:latin typeface="等线" panose="02010600030101010101" charset="-122"/>
              </a:rPr>
              <a:t>“</a:t>
            </a:r>
            <a:r>
              <a:rPr lang="zh-CN" altLang="en-US" dirty="0">
                <a:solidFill>
                  <a:prstClr val="white"/>
                </a:solidFill>
                <a:latin typeface="等线" panose="02010600030101010101" charset="-122"/>
              </a:rPr>
              <a:t>八个明确</a:t>
            </a:r>
            <a:r>
              <a:rPr lang="en-US" altLang="zh-CN" dirty="0">
                <a:solidFill>
                  <a:prstClr val="white"/>
                </a:solidFill>
                <a:latin typeface="等线" panose="02010600030101010101" charset="-122"/>
              </a:rPr>
              <a:t>” </a:t>
            </a:r>
            <a:r>
              <a:rPr lang="zh-CN" altLang="en-US" dirty="0">
                <a:solidFill>
                  <a:prstClr val="white"/>
                </a:solidFill>
                <a:latin typeface="等线" panose="02010600030101010101" charset="-122"/>
              </a:rPr>
              <a:t>系统回答新时代坚持和发展中国特色社会主义的关键理论问题；</a:t>
            </a:r>
            <a:r>
              <a:rPr lang="en-US" altLang="zh-CN" dirty="0">
                <a:solidFill>
                  <a:prstClr val="white"/>
                </a:solidFill>
                <a:latin typeface="等线" panose="02010600030101010101" charset="-122"/>
              </a:rPr>
              <a:t>“</a:t>
            </a:r>
            <a:r>
              <a:rPr lang="zh-CN" altLang="en-US" dirty="0">
                <a:solidFill>
                  <a:prstClr val="white"/>
                </a:solidFill>
                <a:latin typeface="等线" panose="02010600030101010101" charset="-122"/>
              </a:rPr>
              <a:t>十四个坚持</a:t>
            </a:r>
            <a:r>
              <a:rPr lang="en-US" altLang="zh-CN" dirty="0">
                <a:solidFill>
                  <a:prstClr val="white"/>
                </a:solidFill>
                <a:latin typeface="等线" panose="02010600030101010101" charset="-122"/>
              </a:rPr>
              <a:t>” </a:t>
            </a:r>
            <a:r>
              <a:rPr lang="zh-CN" altLang="en-US" dirty="0">
                <a:solidFill>
                  <a:prstClr val="white"/>
                </a:solidFill>
                <a:latin typeface="等线" panose="02010600030101010101" charset="-122"/>
              </a:rPr>
              <a:t>是新时代坚持和发展中国特色社会主义的基本方略。</a:t>
            </a:r>
          </a:p>
        </p:txBody>
      </p:sp>
      <p:pic>
        <p:nvPicPr>
          <p:cNvPr id="3" name="图片 2"/>
          <p:cNvPicPr/>
          <p:nvPr/>
        </p:nvPicPr>
        <p:blipFill>
          <a:blip r:embed="rId4"/>
          <a:stretch>
            <a:fillRect/>
          </a:stretch>
        </p:blipFill>
        <p:spPr>
          <a:xfrm>
            <a:off x="9695180" y="92710"/>
            <a:ext cx="2366010" cy="18205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14:presetBounceEnd="46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46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5"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31" dur="500" fill="hold"/>
                                            <p:tgtEl>
                                              <p:spTgt spid="12"/>
                                            </p:tgtEl>
                                            <p:attrNameLst>
                                              <p:attrName>ppt_h</p:attrName>
                                            </p:attrNameLst>
                                          </p:cBhvr>
                                          <p:tavLst>
                                            <p:tav tm="0">
                                              <p:val>
                                                <p:strVal val="#ppt_h"/>
                                              </p:val>
                                            </p:tav>
                                            <p:tav tm="100000">
                                              <p:val>
                                                <p:strVal val="#ppt_h"/>
                                              </p:val>
                                            </p:tav>
                                          </p:tavLst>
                                        </p:anim>
                                        <p:anim calcmode="lin" valueType="num">
                                          <p:cBhvr>
                                            <p:cTn id="3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5" dur="500" decel="50000">
                                              <p:stCondLst>
                                                <p:cond delay="0"/>
                                              </p:stCondLst>
                                            </p:cTn>
                                            <p:tgtEl>
                                              <p:spTgt spid="1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7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3" grpId="0"/>
          <p:bldP spid="34" grpId="0" bldLvl="0"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5"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31" dur="500" fill="hold"/>
                                            <p:tgtEl>
                                              <p:spTgt spid="12"/>
                                            </p:tgtEl>
                                            <p:attrNameLst>
                                              <p:attrName>ppt_h</p:attrName>
                                            </p:attrNameLst>
                                          </p:cBhvr>
                                          <p:tavLst>
                                            <p:tav tm="0">
                                              <p:val>
                                                <p:strVal val="#ppt_h"/>
                                              </p:val>
                                            </p:tav>
                                            <p:tav tm="100000">
                                              <p:val>
                                                <p:strVal val="#ppt_h"/>
                                              </p:val>
                                            </p:tav>
                                          </p:tavLst>
                                        </p:anim>
                                        <p:anim calcmode="lin" valueType="num">
                                          <p:cBhvr>
                                            <p:cTn id="3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5" dur="500" decel="50000">
                                              <p:stCondLst>
                                                <p:cond delay="0"/>
                                              </p:stCondLst>
                                            </p:cTn>
                                            <p:tgtEl>
                                              <p:spTgt spid="12"/>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7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3" grpId="0"/>
          <p:bldP spid="34" grpId="0" bldLvl="0" animBg="1"/>
          <p:bldP spid="3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CB51B-10EB-791A-60A8-E5919C5A60E6}"/>
            </a:ext>
          </a:extLst>
        </p:cNvPr>
        <p:cNvGrpSpPr/>
        <p:nvPr/>
      </p:nvGrpSpPr>
      <p:grpSpPr>
        <a:xfrm>
          <a:off x="0" y="0"/>
          <a:ext cx="0" cy="0"/>
          <a:chOff x="0" y="0"/>
          <a:chExt cx="0" cy="0"/>
        </a:xfrm>
      </p:grpSpPr>
      <p:pic>
        <p:nvPicPr>
          <p:cNvPr id="14" name="图片 13" descr="97812">
            <a:extLst>
              <a:ext uri="{FF2B5EF4-FFF2-40B4-BE49-F238E27FC236}">
                <a16:creationId xmlns:a16="http://schemas.microsoft.com/office/drawing/2014/main" id="{1149A409-BD2A-6F8B-CBF9-168B9D4FF3C7}"/>
              </a:ext>
            </a:extLst>
          </p:cNvPr>
          <p:cNvPicPr>
            <a:picLocks noChangeAspect="1"/>
          </p:cNvPicPr>
          <p:nvPr/>
        </p:nvPicPr>
        <p:blipFill>
          <a:blip r:embed="rId3"/>
          <a:stretch>
            <a:fillRect/>
          </a:stretch>
        </p:blipFill>
        <p:spPr>
          <a:xfrm>
            <a:off x="0" y="5339079"/>
            <a:ext cx="12220575" cy="1518920"/>
          </a:xfrm>
          <a:prstGeom prst="rect">
            <a:avLst/>
          </a:prstGeom>
        </p:spPr>
      </p:pic>
      <p:pic>
        <p:nvPicPr>
          <p:cNvPr id="3" name="图片 2">
            <a:extLst>
              <a:ext uri="{FF2B5EF4-FFF2-40B4-BE49-F238E27FC236}">
                <a16:creationId xmlns:a16="http://schemas.microsoft.com/office/drawing/2014/main" id="{74C5323F-B1C3-2664-ECCB-337049297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3791824" cy="3791824"/>
          </a:xfrm>
          <a:prstGeom prst="rect">
            <a:avLst/>
          </a:prstGeom>
        </p:spPr>
      </p:pic>
      <p:sp>
        <p:nvSpPr>
          <p:cNvPr id="5" name="矩形 4">
            <a:extLst>
              <a:ext uri="{FF2B5EF4-FFF2-40B4-BE49-F238E27FC236}">
                <a16:creationId xmlns:a16="http://schemas.microsoft.com/office/drawing/2014/main" id="{FFC62088-F35A-A4D6-010A-013F23A27C06}"/>
              </a:ext>
            </a:extLst>
          </p:cNvPr>
          <p:cNvSpPr/>
          <p:nvPr/>
        </p:nvSpPr>
        <p:spPr>
          <a:xfrm>
            <a:off x="4456171" y="1323093"/>
            <a:ext cx="6147514" cy="4364643"/>
          </a:xfrm>
          <a:prstGeom prst="rect">
            <a:avLst/>
          </a:prstGeom>
          <a:noFill/>
        </p:spPr>
        <p:txBody>
          <a:bodyPr wrap="square" lIns="91440" tIns="45720" rIns="91440" bIns="45720">
            <a:spAutoFit/>
          </a:bodyPr>
          <a:lstStyle/>
          <a:p>
            <a:pPr algn="ctr"/>
            <a:r>
              <a:rPr lang="en-US" altLang="zh-CN" sz="3000" b="1" cap="none" spc="0" dirty="0">
                <a:ln w="22225">
                  <a:solidFill>
                    <a:schemeClr val="accent2"/>
                  </a:solidFill>
                  <a:prstDash val="solid"/>
                </a:ln>
                <a:solidFill>
                  <a:schemeClr val="accent2">
                    <a:lumMod val="40000"/>
                    <a:lumOff val="60000"/>
                  </a:schemeClr>
                </a:solidFill>
                <a:effectLst/>
              </a:rPr>
              <a:t>	</a:t>
            </a:r>
            <a:r>
              <a:rPr lang="zh-CN" altLang="en-US" sz="3000" b="1" cap="none" spc="0" dirty="0">
                <a:ln w="22225">
                  <a:solidFill>
                    <a:schemeClr val="accent2"/>
                  </a:solidFill>
                  <a:prstDash val="solid"/>
                </a:ln>
                <a:solidFill>
                  <a:schemeClr val="accent2">
                    <a:lumMod val="40000"/>
                    <a:lumOff val="60000"/>
                  </a:schemeClr>
                </a:solidFill>
                <a:effectLst/>
              </a:rPr>
              <a:t>毛泽东思想和中国特色社会主义理论体系是“源”与“流”的关系。前者是后者的思想源泉和理论根基，后者是前者在新时代的创造性发展。二者统一于马克思主义中国化的历史进程，共同服务于中国特色社会主义伟大实践。否定任何一方的历史地位，都是割裂马克思主义中国化整体性的错误观点。</a:t>
            </a:r>
          </a:p>
        </p:txBody>
      </p:sp>
    </p:spTree>
    <p:extLst>
      <p:ext uri="{BB962C8B-B14F-4D97-AF65-F5344CB8AC3E}">
        <p14:creationId xmlns:p14="http://schemas.microsoft.com/office/powerpoint/2010/main" val="18867483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7" y="2680995"/>
            <a:ext cx="4470245" cy="4470245"/>
          </a:xfrm>
          <a:prstGeom prst="rect">
            <a:avLst/>
          </a:prstGeom>
        </p:spPr>
      </p:pic>
      <p:grpSp>
        <p:nvGrpSpPr>
          <p:cNvPr id="2" name="组合 1"/>
          <p:cNvGrpSpPr/>
          <p:nvPr/>
        </p:nvGrpSpPr>
        <p:grpSpPr>
          <a:xfrm>
            <a:off x="5157623" y="662913"/>
            <a:ext cx="2477179" cy="2186542"/>
            <a:chOff x="1498222" y="2235242"/>
            <a:chExt cx="2477179" cy="2186542"/>
          </a:xfrm>
        </p:grpSpPr>
        <p:sp>
          <p:nvSpPr>
            <p:cNvPr id="3" name="椭圆 2"/>
            <p:cNvSpPr/>
            <p:nvPr/>
          </p:nvSpPr>
          <p:spPr>
            <a:xfrm>
              <a:off x="1579245" y="2395959"/>
              <a:ext cx="1782502" cy="17825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079094" y="3401573"/>
              <a:ext cx="474562" cy="47456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259010" y="2507139"/>
              <a:ext cx="173619" cy="1736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39736" y="2586964"/>
              <a:ext cx="335665" cy="3356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782008" y="2235242"/>
              <a:ext cx="416689" cy="4166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498222" y="2395959"/>
              <a:ext cx="162046" cy="1620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73467" y="4116157"/>
              <a:ext cx="305627" cy="30562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673916" y="3096755"/>
              <a:ext cx="1600007" cy="475615"/>
            </a:xfrm>
            <a:prstGeom prst="rect">
              <a:avLst/>
            </a:prstGeom>
            <a:noFill/>
          </p:spPr>
          <p:txBody>
            <a:bodyPr wrap="square" rtlCol="0">
              <a:spAutoFit/>
            </a:bodyPr>
            <a:lstStyle/>
            <a:p>
              <a:pPr algn="ctr"/>
              <a:r>
                <a:rPr lang="zh-CN" altLang="en-US" sz="2500" b="1" dirty="0">
                  <a:solidFill>
                    <a:schemeClr val="bg1"/>
                  </a:solidFill>
                  <a:latin typeface="微软雅黑" panose="020B0503020204020204" pitchFamily="34" charset="-122"/>
                  <a:ea typeface="微软雅黑" panose="020B0503020204020204" pitchFamily="34" charset="-122"/>
                </a:rPr>
                <a:t>第二部分</a:t>
              </a:r>
            </a:p>
          </p:txBody>
        </p:sp>
      </p:grpSp>
      <p:sp>
        <p:nvSpPr>
          <p:cNvPr id="16" name="文本框 15"/>
          <p:cNvSpPr txBox="1"/>
          <p:nvPr/>
        </p:nvSpPr>
        <p:spPr>
          <a:xfrm>
            <a:off x="1587742" y="3089380"/>
            <a:ext cx="9084310" cy="706755"/>
          </a:xfrm>
          <a:prstGeom prst="rect">
            <a:avLst/>
          </a:prstGeom>
          <a:noFill/>
        </p:spPr>
        <p:txBody>
          <a:bodyPr wrap="square" rtlCol="0">
            <a:spAutoFit/>
          </a:bodyPr>
          <a:lstStyle/>
          <a:p>
            <a:pPr algn="ctr"/>
            <a:r>
              <a:rPr lang="zh-CN" altLang="en-US" sz="4000" b="1" dirty="0">
                <a:solidFill>
                  <a:srgbClr val="BE230B"/>
                </a:solidFill>
                <a:latin typeface="微软雅黑" panose="020B0503020204020204" pitchFamily="34" charset="-122"/>
                <a:ea typeface="微软雅黑" panose="020B0503020204020204" pitchFamily="34" charset="-122"/>
              </a:rPr>
              <a:t>两会热点与毛泽东思想</a:t>
            </a:r>
          </a:p>
        </p:txBody>
      </p:sp>
      <p:sp>
        <p:nvSpPr>
          <p:cNvPr id="13" name="文本框 12"/>
          <p:cNvSpPr txBox="1"/>
          <p:nvPr/>
        </p:nvSpPr>
        <p:spPr>
          <a:xfrm>
            <a:off x="5857875" y="4036060"/>
            <a:ext cx="5862320" cy="461665"/>
          </a:xfrm>
          <a:prstGeom prst="rect">
            <a:avLst/>
          </a:prstGeom>
          <a:noFill/>
        </p:spPr>
        <p:txBody>
          <a:bodyPr wrap="square" rtlCol="0">
            <a:spAutoFit/>
          </a:bodyPr>
          <a:lstStyle/>
          <a:p>
            <a:r>
              <a:rPr lang="en-US" altLang="zh-CN" sz="2400" b="1" dirty="0">
                <a:solidFill>
                  <a:srgbClr val="BE230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BE230B"/>
                </a:solidFill>
                <a:latin typeface="微软雅黑" panose="020B0503020204020204" pitchFamily="34" charset="-122"/>
                <a:ea typeface="微软雅黑" panose="020B0503020204020204" pitchFamily="34" charset="-122"/>
                <a:cs typeface="微软雅黑" panose="020B0503020204020204" pitchFamily="34" charset="-122"/>
              </a:rPr>
              <a:t>从两会报告看毛泽东思想的时代价值</a:t>
            </a:r>
          </a:p>
        </p:txBody>
      </p:sp>
      <p:pic>
        <p:nvPicPr>
          <p:cNvPr id="14" name="图片 13" descr="97812">
            <a:extLst>
              <a:ext uri="{FF2B5EF4-FFF2-40B4-BE49-F238E27FC236}">
                <a16:creationId xmlns:a16="http://schemas.microsoft.com/office/drawing/2014/main" id="{9CEC6DC3-494E-13D6-3102-2CF780C76DA5}"/>
              </a:ext>
            </a:extLst>
          </p:cNvPr>
          <p:cNvPicPr>
            <a:picLocks noChangeAspect="1"/>
          </p:cNvPicPr>
          <p:nvPr/>
        </p:nvPicPr>
        <p:blipFill>
          <a:blip r:embed="rId4"/>
          <a:stretch>
            <a:fillRect/>
          </a:stretch>
        </p:blipFill>
        <p:spPr>
          <a:xfrm>
            <a:off x="-28575" y="5333574"/>
            <a:ext cx="12220575" cy="1518920"/>
          </a:xfrm>
          <a:prstGeom prst="rect">
            <a:avLst/>
          </a:prstGeom>
        </p:spPr>
      </p:pic>
      <p:pic>
        <p:nvPicPr>
          <p:cNvPr id="10" name="图片 9" descr="9">
            <a:extLst>
              <a:ext uri="{FF2B5EF4-FFF2-40B4-BE49-F238E27FC236}">
                <a16:creationId xmlns:a16="http://schemas.microsoft.com/office/drawing/2014/main" id="{66B5ECB8-25C3-03D2-8DD8-44CD3ED7F32E}"/>
              </a:ext>
            </a:extLst>
          </p:cNvPr>
          <p:cNvPicPr>
            <a:picLocks noChangeAspect="1"/>
          </p:cNvPicPr>
          <p:nvPr/>
        </p:nvPicPr>
        <p:blipFill>
          <a:blip r:embed="rId5"/>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11" name="Picture 4" descr="北京商报制图">
            <a:extLst>
              <a:ext uri="{FF2B5EF4-FFF2-40B4-BE49-F238E27FC236}">
                <a16:creationId xmlns:a16="http://schemas.microsoft.com/office/drawing/2014/main" id="{AC93B9C1-0A1F-040F-0C98-E374902DB5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4">
            <a:extLst>
              <a:ext uri="{28A0092B-C50C-407E-A947-70E740481C1C}">
                <a14:useLocalDpi xmlns:a14="http://schemas.microsoft.com/office/drawing/2010/main" val="0"/>
              </a:ext>
            </a:extLst>
          </a:blip>
          <a:srcRect b="6121"/>
          <a:stretch>
            <a:fillRect/>
          </a:stretch>
        </p:blipFill>
        <p:spPr>
          <a:xfrm>
            <a:off x="0" y="639987"/>
            <a:ext cx="12228359" cy="6254505"/>
          </a:xfrm>
          <a:prstGeom prst="rect">
            <a:avLst/>
          </a:prstGeom>
        </p:spPr>
      </p:pic>
      <p:sp>
        <p:nvSpPr>
          <p:cNvPr id="5" name="矩形 4"/>
          <p:cNvSpPr/>
          <p:nvPr/>
        </p:nvSpPr>
        <p:spPr>
          <a:xfrm>
            <a:off x="1134546" y="279791"/>
            <a:ext cx="295465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主要内容与时代价值</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4" name="图片 3" descr="9">
            <a:extLst>
              <a:ext uri="{FF2B5EF4-FFF2-40B4-BE49-F238E27FC236}">
                <a16:creationId xmlns:a16="http://schemas.microsoft.com/office/drawing/2014/main" id="{C1D18903-BB9B-46E4-E14C-C87882D835F2}"/>
              </a:ext>
            </a:extLst>
          </p:cNvPr>
          <p:cNvPicPr>
            <a:picLocks noChangeAspect="1"/>
          </p:cNvPicPr>
          <p:nvPr/>
        </p:nvPicPr>
        <p:blipFill>
          <a:blip r:embed="rId15"/>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11" name="Picture 4" descr="北京商报制图">
            <a:extLst>
              <a:ext uri="{FF2B5EF4-FFF2-40B4-BE49-F238E27FC236}">
                <a16:creationId xmlns:a16="http://schemas.microsoft.com/office/drawing/2014/main" id="{12BD6D3F-399C-4E95-40BF-3B91A9EE6A6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圆角 16"/>
          <p:cNvSpPr/>
          <p:nvPr/>
        </p:nvSpPr>
        <p:spPr>
          <a:xfrm>
            <a:off x="2832735" y="1084097"/>
            <a:ext cx="8315630" cy="4110203"/>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9" name="组合 28">
            <a:extLst>
              <a:ext uri="{FF2B5EF4-FFF2-40B4-BE49-F238E27FC236}">
                <a16:creationId xmlns:a16="http://schemas.microsoft.com/office/drawing/2014/main" id="{3E523420-8AA9-BDEB-5192-EC18C8562550}"/>
              </a:ext>
            </a:extLst>
          </p:cNvPr>
          <p:cNvGrpSpPr/>
          <p:nvPr/>
        </p:nvGrpSpPr>
        <p:grpSpPr>
          <a:xfrm>
            <a:off x="2611873" y="1884436"/>
            <a:ext cx="4179511" cy="2619375"/>
            <a:chOff x="782776" y="920390"/>
            <a:chExt cx="4179511" cy="2619375"/>
          </a:xfrm>
        </p:grpSpPr>
        <p:sp>
          <p:nvSpPr>
            <p:cNvPr id="30" name="椭圆 29">
              <a:extLst>
                <a:ext uri="{FF2B5EF4-FFF2-40B4-BE49-F238E27FC236}">
                  <a16:creationId xmlns:a16="http://schemas.microsoft.com/office/drawing/2014/main" id="{52176BCB-5462-8EF4-500C-C303E0955D07}"/>
                </a:ext>
              </a:extLst>
            </p:cNvPr>
            <p:cNvSpPr/>
            <p:nvPr/>
          </p:nvSpPr>
          <p:spPr>
            <a:xfrm>
              <a:off x="1087577" y="1307740"/>
              <a:ext cx="1790700" cy="17907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矩形 30">
              <a:extLst>
                <a:ext uri="{FF2B5EF4-FFF2-40B4-BE49-F238E27FC236}">
                  <a16:creationId xmlns:a16="http://schemas.microsoft.com/office/drawing/2014/main" id="{7F80F559-7F5B-6E21-5EEF-843443A7138B}"/>
                </a:ext>
              </a:extLst>
            </p:cNvPr>
            <p:cNvSpPr/>
            <p:nvPr/>
          </p:nvSpPr>
          <p:spPr>
            <a:xfrm>
              <a:off x="1156320" y="1891424"/>
              <a:ext cx="1644487" cy="565604"/>
            </a:xfrm>
            <a:prstGeom prst="rect">
              <a:avLst/>
            </a:prstGeom>
          </p:spPr>
          <p:txBody>
            <a:bodyPr wrap="square">
              <a:spAutoFit/>
            </a:bodyPr>
            <a:lstStyle/>
            <a:p>
              <a:pPr algn="ctr" defTabSz="914400">
                <a:lnSpc>
                  <a:spcPct val="120000"/>
                </a:lnSpc>
              </a:pPr>
              <a:r>
                <a:rPr lang="zh-CN" altLang="en-US" sz="2800" b="1" dirty="0">
                  <a:solidFill>
                    <a:prstClr val="white"/>
                  </a:solidFill>
                  <a:latin typeface="微软雅黑" panose="020B0503020204020204" pitchFamily="34" charset="-122"/>
                  <a:ea typeface="微软雅黑" panose="020B0503020204020204" pitchFamily="34" charset="-122"/>
                </a:rPr>
                <a:t>主要内容</a:t>
              </a:r>
            </a:p>
          </p:txBody>
        </p:sp>
        <p:grpSp>
          <p:nvGrpSpPr>
            <p:cNvPr id="32" name="组合 31">
              <a:extLst>
                <a:ext uri="{FF2B5EF4-FFF2-40B4-BE49-F238E27FC236}">
                  <a16:creationId xmlns:a16="http://schemas.microsoft.com/office/drawing/2014/main" id="{B0030AB8-A1EA-7306-E87A-A3134462B2D6}"/>
                </a:ext>
              </a:extLst>
            </p:cNvPr>
            <p:cNvGrpSpPr/>
            <p:nvPr>
              <p:custDataLst>
                <p:tags r:id="rId2"/>
              </p:custDataLst>
            </p:nvPr>
          </p:nvGrpSpPr>
          <p:grpSpPr>
            <a:xfrm>
              <a:off x="782776" y="920390"/>
              <a:ext cx="2790826" cy="2619375"/>
              <a:chOff x="1085849" y="2933700"/>
              <a:chExt cx="2790826" cy="2619375"/>
            </a:xfrm>
          </p:grpSpPr>
          <p:sp>
            <p:nvSpPr>
              <p:cNvPr id="39" name="弧形 38">
                <a:extLst>
                  <a:ext uri="{FF2B5EF4-FFF2-40B4-BE49-F238E27FC236}">
                    <a16:creationId xmlns:a16="http://schemas.microsoft.com/office/drawing/2014/main" id="{448F3E17-F7DE-2670-2F26-B55A6D69EB22}"/>
                  </a:ext>
                </a:extLst>
              </p:cNvPr>
              <p:cNvSpPr/>
              <p:nvPr/>
            </p:nvSpPr>
            <p:spPr>
              <a:xfrm>
                <a:off x="1085849" y="2933700"/>
                <a:ext cx="2619375" cy="2619375"/>
              </a:xfrm>
              <a:prstGeom prst="arc">
                <a:avLst>
                  <a:gd name="adj1" fmla="val 19185089"/>
                  <a:gd name="adj2" fmla="val 2568900"/>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0" name="组合 39">
                <a:extLst>
                  <a:ext uri="{FF2B5EF4-FFF2-40B4-BE49-F238E27FC236}">
                    <a16:creationId xmlns:a16="http://schemas.microsoft.com/office/drawing/2014/main" id="{1AB761AA-0073-2753-EED6-3C1279CA5578}"/>
                  </a:ext>
                </a:extLst>
              </p:cNvPr>
              <p:cNvGrpSpPr/>
              <p:nvPr/>
            </p:nvGrpSpPr>
            <p:grpSpPr>
              <a:xfrm>
                <a:off x="3267075" y="3324225"/>
                <a:ext cx="609600" cy="1885950"/>
                <a:chOff x="3267075" y="3324225"/>
                <a:chExt cx="609600" cy="1885950"/>
              </a:xfrm>
            </p:grpSpPr>
            <p:sp>
              <p:nvSpPr>
                <p:cNvPr id="41" name="椭圆 40">
                  <a:extLst>
                    <a:ext uri="{FF2B5EF4-FFF2-40B4-BE49-F238E27FC236}">
                      <a16:creationId xmlns:a16="http://schemas.microsoft.com/office/drawing/2014/main" id="{053E862B-CA4F-5265-1670-D45BCDB52B7D}"/>
                    </a:ext>
                  </a:extLst>
                </p:cNvPr>
                <p:cNvSpPr/>
                <p:nvPr>
                  <p:custDataLst>
                    <p:tags r:id="rId9"/>
                  </p:custDataLst>
                </p:nvPr>
              </p:nvSpPr>
              <p:spPr>
                <a:xfrm>
                  <a:off x="3333750" y="3324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椭圆 41">
                  <a:extLst>
                    <a:ext uri="{FF2B5EF4-FFF2-40B4-BE49-F238E27FC236}">
                      <a16:creationId xmlns:a16="http://schemas.microsoft.com/office/drawing/2014/main" id="{05605771-FA2C-1D12-9348-17EA25CE985F}"/>
                    </a:ext>
                  </a:extLst>
                </p:cNvPr>
                <p:cNvSpPr/>
                <p:nvPr>
                  <p:custDataLst>
                    <p:tags r:id="rId10"/>
                  </p:custDataLst>
                </p:nvPr>
              </p:nvSpPr>
              <p:spPr>
                <a:xfrm>
                  <a:off x="3514725" y="4095750"/>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椭圆 42">
                  <a:extLst>
                    <a:ext uri="{FF2B5EF4-FFF2-40B4-BE49-F238E27FC236}">
                      <a16:creationId xmlns:a16="http://schemas.microsoft.com/office/drawing/2014/main" id="{E9E0A53E-3FC5-7C00-914D-1B372BF90B80}"/>
                    </a:ext>
                  </a:extLst>
                </p:cNvPr>
                <p:cNvSpPr/>
                <p:nvPr>
                  <p:custDataLst>
                    <p:tags r:id="rId11"/>
                  </p:custDataLst>
                </p:nvPr>
              </p:nvSpPr>
              <p:spPr>
                <a:xfrm>
                  <a:off x="3267075" y="4848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33" name="矩形 32">
              <a:extLst>
                <a:ext uri="{FF2B5EF4-FFF2-40B4-BE49-F238E27FC236}">
                  <a16:creationId xmlns:a16="http://schemas.microsoft.com/office/drawing/2014/main" id="{2D7C929A-4ED2-2A84-0ECE-2065CBAD72ED}"/>
                </a:ext>
              </a:extLst>
            </p:cNvPr>
            <p:cNvSpPr/>
            <p:nvPr>
              <p:custDataLst>
                <p:tags r:id="rId3"/>
              </p:custDataLst>
            </p:nvPr>
          </p:nvSpPr>
          <p:spPr>
            <a:xfrm>
              <a:off x="3392627" y="1040219"/>
              <a:ext cx="1569660" cy="562783"/>
            </a:xfrm>
            <a:prstGeom prst="rect">
              <a:avLst/>
            </a:prstGeom>
          </p:spPr>
          <p:txBody>
            <a:bodyPr wrap="none">
              <a:spAutoFit/>
            </a:bodyPr>
            <a:lstStyle/>
            <a:p>
              <a:pPr algn="l" defTabSz="914400">
                <a:lnSpc>
                  <a:spcPct val="200000"/>
                </a:lnSpc>
              </a:pPr>
              <a:r>
                <a:rPr lang="zh-CN" altLang="en-US" b="1" dirty="0">
                  <a:solidFill>
                    <a:srgbClr val="C00000"/>
                  </a:solidFill>
                  <a:latin typeface="微软雅黑" panose="020B0503020204020204" pitchFamily="34" charset="-122"/>
                  <a:ea typeface="微软雅黑" panose="020B0503020204020204" pitchFamily="34" charset="-122"/>
                </a:rPr>
                <a:t>一条思想路线</a:t>
              </a:r>
              <a:endParaRPr lang="zh-CN" altLang="en-US" sz="1600" dirty="0">
                <a:solidFill>
                  <a:srgbClr val="333333"/>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B3C1BC2B-6B10-E1EF-3C06-BA2FF7F969EA}"/>
                </a:ext>
              </a:extLst>
            </p:cNvPr>
            <p:cNvSpPr/>
            <p:nvPr>
              <p:custDataLst>
                <p:tags r:id="rId4"/>
              </p:custDataLst>
            </p:nvPr>
          </p:nvSpPr>
          <p:spPr>
            <a:xfrm>
              <a:off x="3610749" y="1834205"/>
              <a:ext cx="1107996" cy="562783"/>
            </a:xfrm>
            <a:prstGeom prst="rect">
              <a:avLst/>
            </a:prstGeom>
          </p:spPr>
          <p:txBody>
            <a:bodyPr wrap="none">
              <a:spAutoFit/>
            </a:bodyPr>
            <a:lstStyle/>
            <a:p>
              <a:pPr defTabSz="914400">
                <a:lnSpc>
                  <a:spcPct val="200000"/>
                </a:lnSpc>
              </a:pPr>
              <a:r>
                <a:rPr lang="zh-CN" altLang="en-US" b="1" dirty="0">
                  <a:solidFill>
                    <a:srgbClr val="C00000"/>
                  </a:solidFill>
                  <a:latin typeface="微软雅黑" panose="020B0503020204020204" pitchFamily="34" charset="-122"/>
                  <a:ea typeface="微软雅黑" panose="020B0503020204020204" pitchFamily="34" charset="-122"/>
                </a:rPr>
                <a:t>三条道路</a:t>
              </a:r>
              <a:endParaRPr lang="zh-CN" altLang="en-US" sz="1600" dirty="0">
                <a:solidFill>
                  <a:srgbClr val="333333"/>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D9CFB93A-EA26-A239-5241-9B28A7506EA2}"/>
                </a:ext>
              </a:extLst>
            </p:cNvPr>
            <p:cNvSpPr/>
            <p:nvPr>
              <p:custDataLst>
                <p:tags r:id="rId5"/>
              </p:custDataLst>
            </p:nvPr>
          </p:nvSpPr>
          <p:spPr>
            <a:xfrm>
              <a:off x="3393907" y="2847099"/>
              <a:ext cx="1107996" cy="369332"/>
            </a:xfrm>
            <a:prstGeom prst="rect">
              <a:avLst/>
            </a:prstGeom>
          </p:spPr>
          <p:txBody>
            <a:bodyPr wrap="none">
              <a:spAutoFit/>
            </a:bodyPr>
            <a:lstStyle/>
            <a:p>
              <a:pPr defTabSz="914400"/>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三套理论</a:t>
              </a:r>
              <a:endParaRPr lang="zh-CN" altLang="en-US" sz="1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矩形 35">
              <a:extLst>
                <a:ext uri="{FF2B5EF4-FFF2-40B4-BE49-F238E27FC236}">
                  <a16:creationId xmlns:a16="http://schemas.microsoft.com/office/drawing/2014/main" id="{156EEA6F-916D-E692-2767-D653E17E26BC}"/>
                </a:ext>
              </a:extLst>
            </p:cNvPr>
            <p:cNvSpPr/>
            <p:nvPr>
              <p:custDataLst>
                <p:tags r:id="rId6"/>
              </p:custDataLst>
            </p:nvPr>
          </p:nvSpPr>
          <p:spPr>
            <a:xfrm>
              <a:off x="3016402" y="1347973"/>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01</a:t>
              </a:r>
              <a:endParaRPr lang="zh-CN" altLang="en-US" sz="1200" b="1" dirty="0">
                <a:solidFill>
                  <a:prstClr val="white"/>
                </a:solidFill>
                <a:latin typeface="等线" panose="02010600030101010101" charset="-122"/>
              </a:endParaRPr>
            </a:p>
          </p:txBody>
        </p:sp>
        <p:sp>
          <p:nvSpPr>
            <p:cNvPr id="37" name="矩形 36">
              <a:extLst>
                <a:ext uri="{FF2B5EF4-FFF2-40B4-BE49-F238E27FC236}">
                  <a16:creationId xmlns:a16="http://schemas.microsoft.com/office/drawing/2014/main" id="{6C774ED1-D12C-4EB1-4922-6EB492384CCE}"/>
                </a:ext>
              </a:extLst>
            </p:cNvPr>
            <p:cNvSpPr/>
            <p:nvPr>
              <p:custDataLst>
                <p:tags r:id="rId7"/>
              </p:custDataLst>
            </p:nvPr>
          </p:nvSpPr>
          <p:spPr>
            <a:xfrm>
              <a:off x="3206902" y="2109973"/>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02</a:t>
              </a:r>
              <a:endParaRPr lang="zh-CN" altLang="en-US" sz="1200" b="1" dirty="0">
                <a:solidFill>
                  <a:prstClr val="white"/>
                </a:solidFill>
                <a:latin typeface="等线" panose="02010600030101010101" charset="-122"/>
              </a:endParaRPr>
            </a:p>
          </p:txBody>
        </p:sp>
        <p:sp>
          <p:nvSpPr>
            <p:cNvPr id="38" name="矩形 37">
              <a:extLst>
                <a:ext uri="{FF2B5EF4-FFF2-40B4-BE49-F238E27FC236}">
                  <a16:creationId xmlns:a16="http://schemas.microsoft.com/office/drawing/2014/main" id="{523DE24B-1F87-E6F9-4619-DE1B91450AFE}"/>
                </a:ext>
              </a:extLst>
            </p:cNvPr>
            <p:cNvSpPr/>
            <p:nvPr>
              <p:custDataLst>
                <p:tags r:id="rId8"/>
              </p:custDataLst>
            </p:nvPr>
          </p:nvSpPr>
          <p:spPr>
            <a:xfrm>
              <a:off x="2940202" y="2864353"/>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03</a:t>
              </a:r>
              <a:endParaRPr lang="zh-CN" altLang="en-US" sz="1200" b="1" dirty="0">
                <a:solidFill>
                  <a:prstClr val="white"/>
                </a:solidFill>
                <a:latin typeface="等线" panose="02010600030101010101" charset="-122"/>
              </a:endParaRPr>
            </a:p>
          </p:txBody>
        </p:sp>
      </p:grpSp>
      <p:grpSp>
        <p:nvGrpSpPr>
          <p:cNvPr id="45" name="组合 44">
            <a:extLst>
              <a:ext uri="{FF2B5EF4-FFF2-40B4-BE49-F238E27FC236}">
                <a16:creationId xmlns:a16="http://schemas.microsoft.com/office/drawing/2014/main" id="{6BBE67D9-0552-A866-2853-5EEDFCC6A416}"/>
              </a:ext>
            </a:extLst>
          </p:cNvPr>
          <p:cNvGrpSpPr/>
          <p:nvPr/>
        </p:nvGrpSpPr>
        <p:grpSpPr>
          <a:xfrm>
            <a:off x="6798445" y="1592285"/>
            <a:ext cx="4099317" cy="3149701"/>
            <a:chOff x="6756440" y="1663701"/>
            <a:chExt cx="4099317" cy="3149701"/>
          </a:xfrm>
        </p:grpSpPr>
        <p:sp>
          <p:nvSpPr>
            <p:cNvPr id="8" name="文本框 7">
              <a:extLst>
                <a:ext uri="{FF2B5EF4-FFF2-40B4-BE49-F238E27FC236}">
                  <a16:creationId xmlns:a16="http://schemas.microsoft.com/office/drawing/2014/main" id="{8A095D23-750E-A87B-1290-C5F6B5A2DC87}"/>
                </a:ext>
              </a:extLst>
            </p:cNvPr>
            <p:cNvSpPr txBox="1"/>
            <p:nvPr/>
          </p:nvSpPr>
          <p:spPr>
            <a:xfrm>
              <a:off x="6927891" y="1806855"/>
              <a:ext cx="3876846" cy="2862323"/>
            </a:xfrm>
            <a:prstGeom prst="rect">
              <a:avLst/>
            </a:prstGeom>
            <a:noFill/>
          </p:spPr>
          <p:txBody>
            <a:bodyPr wrap="square">
              <a:spAutoFit/>
            </a:bodyPr>
            <a:lstStyle/>
            <a:p>
              <a:r>
                <a:rPr lang="zh-CN" altLang="en-US" b="1" i="0" dirty="0">
                  <a:solidFill>
                    <a:srgbClr val="222222"/>
                  </a:solidFill>
                  <a:effectLst/>
                  <a:latin typeface="微软雅黑" panose="020B0503020204020204" pitchFamily="34" charset="-122"/>
                  <a:ea typeface="微软雅黑" panose="020B0503020204020204" pitchFamily="34" charset="-122"/>
                </a:rPr>
                <a:t>毛泽东思想作为中国革命和建设的正确的理论原则与经验总结，是经过实践检验的科学真理，具有极其丰富的时代价值。自党的七大把毛泽东思想作为党的指导思想写入党章以来，毛泽东思想结合新的实际不断丰富和发展，已经成为中华民族的精神支柱和精神财富，具有长久指导作用，是我们必须高举的伟大旗帜。</a:t>
              </a:r>
              <a:endParaRPr lang="en-US" altLang="zh-CN" b="1" i="0" dirty="0">
                <a:solidFill>
                  <a:srgbClr val="222222"/>
                </a:solidFill>
                <a:effectLst/>
                <a:latin typeface="微软雅黑" panose="020B0503020204020204" pitchFamily="34" charset="-122"/>
                <a:ea typeface="微软雅黑" panose="020B0503020204020204" pitchFamily="34" charset="-122"/>
              </a:endParaRPr>
            </a:p>
            <a:p>
              <a:pPr algn="r"/>
              <a:r>
                <a:rPr lang="en-US" altLang="zh-CN" b="1" dirty="0">
                  <a:solidFill>
                    <a:srgbClr val="222222"/>
                  </a:solidFill>
                  <a:latin typeface="微软雅黑" panose="020B0503020204020204" pitchFamily="34" charset="-122"/>
                  <a:ea typeface="微软雅黑" panose="020B0503020204020204" pitchFamily="34" charset="-122"/>
                </a:rPr>
                <a:t>——</a:t>
              </a:r>
              <a:r>
                <a:rPr lang="en-US" altLang="zh-CN" b="1" i="0" dirty="0">
                  <a:solidFill>
                    <a:srgbClr val="222222"/>
                  </a:solidFill>
                  <a:effectLst/>
                  <a:latin typeface="微软雅黑" panose="020B0503020204020204" pitchFamily="34" charset="-122"/>
                  <a:ea typeface="微软雅黑" panose="020B0503020204020204" pitchFamily="34" charset="-122"/>
                </a:rPr>
                <a:t>《</a:t>
              </a:r>
              <a:r>
                <a:rPr lang="zh-CN" altLang="en-US" b="1" i="0" dirty="0">
                  <a:solidFill>
                    <a:srgbClr val="222222"/>
                  </a:solidFill>
                  <a:effectLst/>
                  <a:latin typeface="微软雅黑" panose="020B0503020204020204" pitchFamily="34" charset="-122"/>
                  <a:ea typeface="微软雅黑" panose="020B0503020204020204" pitchFamily="34" charset="-122"/>
                </a:rPr>
                <a:t>光明日报</a:t>
              </a:r>
              <a:r>
                <a:rPr lang="en-US" altLang="zh-CN" b="1" i="0" dirty="0">
                  <a:solidFill>
                    <a:srgbClr val="222222"/>
                  </a:solidFill>
                  <a:effectLst/>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44" name="矩形: 对角圆角 43">
              <a:extLst>
                <a:ext uri="{FF2B5EF4-FFF2-40B4-BE49-F238E27FC236}">
                  <a16:creationId xmlns:a16="http://schemas.microsoft.com/office/drawing/2014/main" id="{05114287-B30D-2D0F-DB76-C60379742743}"/>
                </a:ext>
              </a:extLst>
            </p:cNvPr>
            <p:cNvSpPr/>
            <p:nvPr>
              <p:custDataLst>
                <p:tags r:id="rId1"/>
              </p:custDataLst>
            </p:nvPr>
          </p:nvSpPr>
          <p:spPr>
            <a:xfrm>
              <a:off x="6756440" y="1663701"/>
              <a:ext cx="4099317" cy="3149701"/>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47"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5">
            <a:extLst>
              <a:ext uri="{28A0092B-C50C-407E-A947-70E740481C1C}">
                <a14:useLocalDpi xmlns:a14="http://schemas.microsoft.com/office/drawing/2010/main" val="0"/>
              </a:ext>
            </a:extLst>
          </a:blip>
          <a:srcRect b="6121"/>
          <a:stretch>
            <a:fillRect/>
          </a:stretch>
        </p:blipFill>
        <p:spPr>
          <a:xfrm>
            <a:off x="0" y="639987"/>
            <a:ext cx="12228359" cy="6254505"/>
          </a:xfrm>
          <a:prstGeom prst="rect">
            <a:avLst/>
          </a:prstGeom>
        </p:spPr>
      </p:pic>
      <p:sp>
        <p:nvSpPr>
          <p:cNvPr id="5" name="矩形 4"/>
          <p:cNvSpPr/>
          <p:nvPr/>
        </p:nvSpPr>
        <p:spPr>
          <a:xfrm>
            <a:off x="1134546" y="279791"/>
            <a:ext cx="264687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BE230B"/>
                </a:solidFill>
                <a:latin typeface="微软雅黑" panose="020B0503020204020204" pitchFamily="34" charset="-122"/>
                <a:ea typeface="微软雅黑" panose="020B0503020204020204" pitchFamily="34" charset="-122"/>
                <a:cs typeface="微软雅黑" panose="020B0503020204020204" pitchFamily="34" charset="-122"/>
                <a:sym typeface="+mn-ea"/>
              </a:rPr>
              <a:t>三个“活的灵魂”</a:t>
            </a:r>
            <a:endPar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grpSp>
        <p:nvGrpSpPr>
          <p:cNvPr id="9" name="组合 8">
            <a:extLst>
              <a:ext uri="{FF2B5EF4-FFF2-40B4-BE49-F238E27FC236}">
                <a16:creationId xmlns:a16="http://schemas.microsoft.com/office/drawing/2014/main" id="{7D3C816E-5FE5-E7A5-B888-05C948B4FB24}"/>
              </a:ext>
            </a:extLst>
          </p:cNvPr>
          <p:cNvGrpSpPr/>
          <p:nvPr/>
        </p:nvGrpSpPr>
        <p:grpSpPr>
          <a:xfrm>
            <a:off x="3125500" y="1528987"/>
            <a:ext cx="7744518" cy="3105497"/>
            <a:chOff x="2818912" y="1229063"/>
            <a:chExt cx="7744518" cy="3105497"/>
          </a:xfrm>
        </p:grpSpPr>
        <p:sp>
          <p:nvSpPr>
            <p:cNvPr id="17" name="矩形: 圆角 16"/>
            <p:cNvSpPr/>
            <p:nvPr/>
          </p:nvSpPr>
          <p:spPr>
            <a:xfrm>
              <a:off x="2818912" y="1229063"/>
              <a:ext cx="7744518" cy="3105497"/>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箭头: 五边形 41"/>
            <p:cNvSpPr/>
            <p:nvPr>
              <p:custDataLst>
                <p:tags r:id="rId1"/>
              </p:custDataLst>
            </p:nvPr>
          </p:nvSpPr>
          <p:spPr>
            <a:xfrm>
              <a:off x="3415037" y="1666254"/>
              <a:ext cx="2137272" cy="605927"/>
            </a:xfrm>
            <a:prstGeom prst="homePlat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矩形 42"/>
            <p:cNvSpPr/>
            <p:nvPr>
              <p:custDataLst>
                <p:tags r:id="rId2"/>
              </p:custDataLst>
            </p:nvPr>
          </p:nvSpPr>
          <p:spPr>
            <a:xfrm>
              <a:off x="3735042" y="1748747"/>
              <a:ext cx="1415772" cy="461665"/>
            </a:xfrm>
            <a:prstGeom prst="rect">
              <a:avLst/>
            </a:prstGeom>
          </p:spPr>
          <p:txBody>
            <a:bodyPr wrap="none">
              <a:spAutoFit/>
            </a:bodyPr>
            <a:lstStyle/>
            <a:p>
              <a:pPr defTabSz="914400"/>
              <a:r>
                <a:rPr lang="zh-CN" altLang="en-US" sz="2400" b="1" dirty="0">
                  <a:solidFill>
                    <a:prstClr val="white"/>
                  </a:solidFill>
                  <a:latin typeface="微软雅黑" panose="020B0503020204020204" pitchFamily="34" charset="-122"/>
                  <a:ea typeface="微软雅黑" panose="020B0503020204020204" pitchFamily="34" charset="-122"/>
                </a:rPr>
                <a:t>实事求是</a:t>
              </a:r>
            </a:p>
          </p:txBody>
        </p:sp>
        <p:sp>
          <p:nvSpPr>
            <p:cNvPr id="44" name="矩形 43"/>
            <p:cNvSpPr/>
            <p:nvPr>
              <p:custDataLst>
                <p:tags r:id="rId3"/>
              </p:custDataLst>
            </p:nvPr>
          </p:nvSpPr>
          <p:spPr>
            <a:xfrm>
              <a:off x="5725936" y="1803831"/>
              <a:ext cx="4570482" cy="369332"/>
            </a:xfrm>
            <a:prstGeom prst="rect">
              <a:avLst/>
            </a:prstGeom>
          </p:spPr>
          <p:txBody>
            <a:bodyPr wrap="none">
              <a:spAutoFit/>
            </a:bodyPr>
            <a:lstStyle/>
            <a:p>
              <a:pPr defTabSz="914400"/>
              <a:r>
                <a:rPr lang="zh-CN" altLang="en-US" b="1" dirty="0">
                  <a:solidFill>
                    <a:srgbClr val="565656"/>
                  </a:solidFill>
                  <a:latin typeface="微软雅黑" panose="020B0503020204020204" pitchFamily="34" charset="-122"/>
                  <a:ea typeface="微软雅黑" panose="020B0503020204020204" pitchFamily="34" charset="-122"/>
                </a:rPr>
                <a:t>科学设定经济增长目标与动态调整宏观政策</a:t>
              </a:r>
            </a:p>
          </p:txBody>
        </p:sp>
        <p:sp>
          <p:nvSpPr>
            <p:cNvPr id="45" name="箭头: 五边形 44"/>
            <p:cNvSpPr/>
            <p:nvPr>
              <p:custDataLst>
                <p:tags r:id="rId4"/>
              </p:custDataLst>
            </p:nvPr>
          </p:nvSpPr>
          <p:spPr>
            <a:xfrm flipH="1">
              <a:off x="5541644" y="1666240"/>
              <a:ext cx="4669155" cy="605790"/>
            </a:xfrm>
            <a:prstGeom prst="homePlate">
              <a:avLst/>
            </a:prstGeom>
            <a:noFill/>
            <a:ln w="12700" cap="flat" cmpd="sng" algn="ctr">
              <a:solidFill>
                <a:srgbClr val="C4001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箭头: 五边形 45"/>
            <p:cNvSpPr/>
            <p:nvPr>
              <p:custDataLst>
                <p:tags r:id="rId5"/>
              </p:custDataLst>
            </p:nvPr>
          </p:nvSpPr>
          <p:spPr>
            <a:xfrm>
              <a:off x="3415037" y="2470484"/>
              <a:ext cx="2137272" cy="605927"/>
            </a:xfrm>
            <a:prstGeom prst="homePlat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矩形 46"/>
            <p:cNvSpPr/>
            <p:nvPr>
              <p:custDataLst>
                <p:tags r:id="rId6"/>
              </p:custDataLst>
            </p:nvPr>
          </p:nvSpPr>
          <p:spPr>
            <a:xfrm>
              <a:off x="3735042" y="2552977"/>
              <a:ext cx="1402080" cy="460375"/>
            </a:xfrm>
            <a:prstGeom prst="rect">
              <a:avLst/>
            </a:prstGeom>
          </p:spPr>
          <p:txBody>
            <a:bodyPr wrap="none">
              <a:spAutoFit/>
            </a:bodyPr>
            <a:lstStyle/>
            <a:p>
              <a:pPr defTabSz="914400"/>
              <a:r>
                <a:rPr lang="zh-CN" altLang="en-US" sz="2400" b="1" dirty="0">
                  <a:solidFill>
                    <a:prstClr val="white"/>
                  </a:solidFill>
                  <a:latin typeface="微软雅黑" panose="020B0503020204020204" pitchFamily="34" charset="-122"/>
                  <a:ea typeface="微软雅黑" panose="020B0503020204020204" pitchFamily="34" charset="-122"/>
                </a:rPr>
                <a:t>群众路线</a:t>
              </a:r>
            </a:p>
          </p:txBody>
        </p:sp>
        <p:sp>
          <p:nvSpPr>
            <p:cNvPr id="48" name="矩形 47"/>
            <p:cNvSpPr/>
            <p:nvPr>
              <p:custDataLst>
                <p:tags r:id="rId7"/>
              </p:custDataLst>
            </p:nvPr>
          </p:nvSpPr>
          <p:spPr>
            <a:xfrm>
              <a:off x="5725936" y="2608061"/>
              <a:ext cx="3647152" cy="369332"/>
            </a:xfrm>
            <a:prstGeom prst="rect">
              <a:avLst/>
            </a:prstGeom>
          </p:spPr>
          <p:txBody>
            <a:bodyPr wrap="none">
              <a:spAutoFit/>
            </a:bodyPr>
            <a:lstStyle/>
            <a:p>
              <a:pPr defTabSz="914400"/>
              <a:r>
                <a:rPr lang="zh-CN" altLang="en-US" b="1" dirty="0">
                  <a:solidFill>
                    <a:srgbClr val="565656"/>
                  </a:solidFill>
                  <a:latin typeface="微软雅黑" panose="020B0503020204020204" pitchFamily="34" charset="-122"/>
                  <a:ea typeface="微软雅黑" panose="020B0503020204020204" pitchFamily="34" charset="-122"/>
                </a:rPr>
                <a:t>精准支持就业与全面加强民生保障</a:t>
              </a:r>
            </a:p>
          </p:txBody>
        </p:sp>
        <p:sp>
          <p:nvSpPr>
            <p:cNvPr id="49" name="箭头: 五边形 48"/>
            <p:cNvSpPr/>
            <p:nvPr>
              <p:custDataLst>
                <p:tags r:id="rId8"/>
              </p:custDataLst>
            </p:nvPr>
          </p:nvSpPr>
          <p:spPr>
            <a:xfrm flipH="1">
              <a:off x="5541645" y="2470785"/>
              <a:ext cx="4669154" cy="605790"/>
            </a:xfrm>
            <a:prstGeom prst="homePlate">
              <a:avLst/>
            </a:prstGeom>
            <a:noFill/>
            <a:ln w="12700" cap="flat" cmpd="sng" algn="ctr">
              <a:solidFill>
                <a:srgbClr val="C4001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箭头: 五边形 49"/>
            <p:cNvSpPr/>
            <p:nvPr>
              <p:custDataLst>
                <p:tags r:id="rId9"/>
              </p:custDataLst>
            </p:nvPr>
          </p:nvSpPr>
          <p:spPr>
            <a:xfrm>
              <a:off x="3415037" y="3263699"/>
              <a:ext cx="2137272" cy="605927"/>
            </a:xfrm>
            <a:prstGeom prst="homePlat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矩形 50"/>
            <p:cNvSpPr/>
            <p:nvPr>
              <p:custDataLst>
                <p:tags r:id="rId10"/>
              </p:custDataLst>
            </p:nvPr>
          </p:nvSpPr>
          <p:spPr>
            <a:xfrm>
              <a:off x="3735042" y="3346192"/>
              <a:ext cx="1402080" cy="460375"/>
            </a:xfrm>
            <a:prstGeom prst="rect">
              <a:avLst/>
            </a:prstGeom>
          </p:spPr>
          <p:txBody>
            <a:bodyPr wrap="none">
              <a:spAutoFit/>
            </a:bodyPr>
            <a:lstStyle/>
            <a:p>
              <a:pPr defTabSz="914400"/>
              <a:r>
                <a:rPr lang="zh-CN" altLang="en-US" sz="2400" b="1" dirty="0">
                  <a:solidFill>
                    <a:prstClr val="white"/>
                  </a:solidFill>
                  <a:latin typeface="微软雅黑" panose="020B0503020204020204" pitchFamily="34" charset="-122"/>
                  <a:ea typeface="微软雅黑" panose="020B0503020204020204" pitchFamily="34" charset="-122"/>
                </a:rPr>
                <a:t>独立自主</a:t>
              </a:r>
            </a:p>
          </p:txBody>
        </p:sp>
        <p:sp>
          <p:nvSpPr>
            <p:cNvPr id="52" name="矩形 51"/>
            <p:cNvSpPr/>
            <p:nvPr>
              <p:custDataLst>
                <p:tags r:id="rId11"/>
              </p:custDataLst>
            </p:nvPr>
          </p:nvSpPr>
          <p:spPr>
            <a:xfrm>
              <a:off x="5725936" y="3401276"/>
              <a:ext cx="4108817" cy="369332"/>
            </a:xfrm>
            <a:prstGeom prst="rect">
              <a:avLst/>
            </a:prstGeom>
          </p:spPr>
          <p:txBody>
            <a:bodyPr wrap="none">
              <a:spAutoFit/>
            </a:bodyPr>
            <a:lstStyle/>
            <a:p>
              <a:pPr defTabSz="914400"/>
              <a:r>
                <a:rPr lang="zh-CN" altLang="en-US" b="1" dirty="0">
                  <a:solidFill>
                    <a:srgbClr val="565656"/>
                  </a:solidFill>
                  <a:latin typeface="微软雅黑" panose="020B0503020204020204" pitchFamily="34" charset="-122"/>
                  <a:ea typeface="微软雅黑" panose="020B0503020204020204" pitchFamily="34" charset="-122"/>
                </a:rPr>
                <a:t>推进科技自立自强与坚定外交政策立场</a:t>
              </a:r>
            </a:p>
          </p:txBody>
        </p:sp>
        <p:sp>
          <p:nvSpPr>
            <p:cNvPr id="53" name="箭头: 五边形 52"/>
            <p:cNvSpPr/>
            <p:nvPr>
              <p:custDataLst>
                <p:tags r:id="rId12"/>
              </p:custDataLst>
            </p:nvPr>
          </p:nvSpPr>
          <p:spPr>
            <a:xfrm flipH="1">
              <a:off x="5541644" y="3263900"/>
              <a:ext cx="4669153" cy="605790"/>
            </a:xfrm>
            <a:prstGeom prst="homePlate">
              <a:avLst/>
            </a:prstGeom>
            <a:noFill/>
            <a:ln w="12700" cap="flat" cmpd="sng" algn="ctr">
              <a:solidFill>
                <a:srgbClr val="C4001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2" name="图片 1" descr="9">
            <a:extLst>
              <a:ext uri="{FF2B5EF4-FFF2-40B4-BE49-F238E27FC236}">
                <a16:creationId xmlns:a16="http://schemas.microsoft.com/office/drawing/2014/main" id="{3355A4B3-09CB-DBD4-121A-1D4BA12BBDAA}"/>
              </a:ext>
            </a:extLst>
          </p:cNvPr>
          <p:cNvPicPr>
            <a:picLocks noChangeAspect="1"/>
          </p:cNvPicPr>
          <p:nvPr/>
        </p:nvPicPr>
        <p:blipFill>
          <a:blip r:embed="rId16"/>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4" name="Picture 4" descr="北京商报制图">
            <a:extLst>
              <a:ext uri="{FF2B5EF4-FFF2-40B4-BE49-F238E27FC236}">
                <a16:creationId xmlns:a16="http://schemas.microsoft.com/office/drawing/2014/main" id="{3F4768BC-D7BB-29D3-ECFF-726CD45DF86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47"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1415772" cy="461665"/>
          </a:xfrm>
          <a:prstGeom prst="rect">
            <a:avLst/>
          </a:prstGeom>
        </p:spPr>
        <p:txBody>
          <a:bodyPr wrap="none">
            <a:spAutoFit/>
          </a:bodyPr>
          <a:lstStyle/>
          <a:p>
            <a:pPr lvl="0" defTabSz="914400">
              <a:defRPr/>
            </a:pPr>
            <a:r>
              <a:rPr lang="zh-CN" altLang="en-US" sz="2400" b="1" dirty="0">
                <a:solidFill>
                  <a:srgbClr val="C4001D"/>
                </a:solidFill>
                <a:latin typeface="微软雅黑" panose="020B0503020204020204" pitchFamily="34" charset="-122"/>
                <a:ea typeface="微软雅黑" panose="020B0503020204020204" pitchFamily="34" charset="-122"/>
              </a:rPr>
              <a:t>实事求是</a:t>
            </a:r>
            <a:endPar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sp>
        <p:nvSpPr>
          <p:cNvPr id="11" name="矩形: 圆角 10"/>
          <p:cNvSpPr/>
          <p:nvPr/>
        </p:nvSpPr>
        <p:spPr>
          <a:xfrm>
            <a:off x="1063790" y="2152244"/>
            <a:ext cx="10064419" cy="4321705"/>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3541478" y="1115315"/>
            <a:ext cx="5154249" cy="920057"/>
            <a:chOff x="1774825" y="3280040"/>
            <a:chExt cx="5154249" cy="92005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943533" y="3545873"/>
              <a:ext cx="3497373" cy="400110"/>
            </a:xfrm>
            <a:prstGeom prst="rect">
              <a:avLst/>
            </a:prstGeom>
            <a:noFill/>
          </p:spPr>
          <p:txBody>
            <a:bodyPr wrap="square" rtlCol="0">
              <a:spAutoFit/>
            </a:bodyPr>
            <a:lstStyle/>
            <a:p>
              <a:pPr algn="ctr" defTabSz="914400"/>
              <a:r>
                <a:rPr lang="zh-CN" altLang="en-US" sz="2000" b="1" dirty="0">
                  <a:solidFill>
                    <a:prstClr val="white"/>
                  </a:solidFill>
                  <a:latin typeface="微软雅黑" panose="020B0503020204020204" pitchFamily="34" charset="-122"/>
                  <a:ea typeface="微软雅黑" panose="020B0503020204020204" pitchFamily="34" charset="-122"/>
                </a:rPr>
                <a:t>科学设定增长目标</a:t>
              </a:r>
            </a:p>
          </p:txBody>
        </p:sp>
      </p:grpSp>
      <p:grpSp>
        <p:nvGrpSpPr>
          <p:cNvPr id="99" name="组合 98">
            <a:extLst>
              <a:ext uri="{FF2B5EF4-FFF2-40B4-BE49-F238E27FC236}">
                <a16:creationId xmlns:a16="http://schemas.microsoft.com/office/drawing/2014/main" id="{1A1F8970-DC9B-1DC7-A43B-47DC178FD952}"/>
              </a:ext>
            </a:extLst>
          </p:cNvPr>
          <p:cNvGrpSpPr/>
          <p:nvPr/>
        </p:nvGrpSpPr>
        <p:grpSpPr>
          <a:xfrm>
            <a:off x="1359391" y="5242752"/>
            <a:ext cx="9530182" cy="1150400"/>
            <a:chOff x="1359391" y="5242752"/>
            <a:chExt cx="9530182" cy="1150400"/>
          </a:xfrm>
        </p:grpSpPr>
        <p:sp>
          <p:nvSpPr>
            <p:cNvPr id="74" name="矩形 73"/>
            <p:cNvSpPr/>
            <p:nvPr/>
          </p:nvSpPr>
          <p:spPr>
            <a:xfrm>
              <a:off x="1625109" y="5251044"/>
              <a:ext cx="9207500" cy="1142108"/>
            </a:xfrm>
            <a:prstGeom prst="rect">
              <a:avLst/>
            </a:prstGeom>
          </p:spPr>
          <p:txBody>
            <a:bodyPr wrap="square">
              <a:spAutoFit/>
            </a:bodyPr>
            <a:lstStyle/>
            <a:p>
              <a:pPr defTabSz="914400">
                <a:lnSpc>
                  <a:spcPct val="150000"/>
                </a:lnSpc>
              </a:pPr>
              <a:r>
                <a:rPr lang="zh-CN" altLang="en-US" sz="2400" b="1" dirty="0">
                  <a:solidFill>
                    <a:srgbClr val="222222"/>
                  </a:solidFill>
                  <a:latin typeface="微软雅黑" panose="020B0503020204020204" pitchFamily="34" charset="-122"/>
                  <a:ea typeface="微软雅黑" panose="020B0503020204020204" pitchFamily="34" charset="-122"/>
                </a:rPr>
                <a:t>必须从中国实际出发，制定正确路线方针政策。</a:t>
              </a:r>
              <a:endParaRPr lang="en-US" altLang="zh-CN" sz="2400" b="1" dirty="0">
                <a:solidFill>
                  <a:srgbClr val="222222"/>
                </a:solidFill>
                <a:latin typeface="微软雅黑" panose="020B0503020204020204" pitchFamily="34" charset="-122"/>
                <a:ea typeface="微软雅黑" panose="020B0503020204020204" pitchFamily="34" charset="-122"/>
              </a:endParaRPr>
            </a:p>
            <a:p>
              <a:pPr algn="r" defTabSz="914400">
                <a:lnSpc>
                  <a:spcPct val="150000"/>
                </a:lnSpc>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毛泽东</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反对本本主义</a:t>
              </a:r>
              <a:r>
                <a:rPr lang="en-US" altLang="zh-CN" sz="2400" b="1" dirty="0">
                  <a:latin typeface="微软雅黑" panose="020B0503020204020204" pitchFamily="34" charset="-122"/>
                  <a:ea typeface="微软雅黑" panose="020B0503020204020204" pitchFamily="34" charset="-122"/>
                </a:rPr>
                <a:t>》</a:t>
              </a:r>
              <a:endParaRPr lang="zh-CN" altLang="en-US" sz="2400" b="1" dirty="0">
                <a:solidFill>
                  <a:srgbClr val="222222"/>
                </a:solidFill>
                <a:latin typeface="微软雅黑" panose="020B0503020204020204" pitchFamily="34" charset="-122"/>
                <a:ea typeface="微软雅黑" panose="020B0503020204020204" pitchFamily="34" charset="-122"/>
              </a:endParaRPr>
            </a:p>
          </p:txBody>
        </p:sp>
        <p:sp>
          <p:nvSpPr>
            <p:cNvPr id="44" name="矩形: 对角圆角 43"/>
            <p:cNvSpPr/>
            <p:nvPr>
              <p:custDataLst>
                <p:tags r:id="rId12"/>
              </p:custDataLst>
            </p:nvPr>
          </p:nvSpPr>
          <p:spPr>
            <a:xfrm>
              <a:off x="1359391" y="5242752"/>
              <a:ext cx="9530182" cy="1142108"/>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descr="9">
            <a:extLst>
              <a:ext uri="{FF2B5EF4-FFF2-40B4-BE49-F238E27FC236}">
                <a16:creationId xmlns:a16="http://schemas.microsoft.com/office/drawing/2014/main" id="{85009011-37F5-B528-91CF-858C36D51788}"/>
              </a:ext>
            </a:extLst>
          </p:cNvPr>
          <p:cNvPicPr>
            <a:picLocks noChangeAspect="1"/>
          </p:cNvPicPr>
          <p:nvPr/>
        </p:nvPicPr>
        <p:blipFill>
          <a:blip r:embed="rId15"/>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20" name="Picture 4" descr="北京商报制图">
            <a:extLst>
              <a:ext uri="{FF2B5EF4-FFF2-40B4-BE49-F238E27FC236}">
                <a16:creationId xmlns:a16="http://schemas.microsoft.com/office/drawing/2014/main" id="{6DE94C1B-E052-B286-D5FA-543EC9EBD5C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组合 80">
            <a:extLst>
              <a:ext uri="{FF2B5EF4-FFF2-40B4-BE49-F238E27FC236}">
                <a16:creationId xmlns:a16="http://schemas.microsoft.com/office/drawing/2014/main" id="{62BD78BE-1E89-5359-612E-512F9AE03CFD}"/>
              </a:ext>
            </a:extLst>
          </p:cNvPr>
          <p:cNvGrpSpPr/>
          <p:nvPr/>
        </p:nvGrpSpPr>
        <p:grpSpPr>
          <a:xfrm>
            <a:off x="1250949" y="2359740"/>
            <a:ext cx="9683751" cy="2744390"/>
            <a:chOff x="1250949" y="2359740"/>
            <a:chExt cx="9683751" cy="2744390"/>
          </a:xfrm>
        </p:grpSpPr>
        <p:sp>
          <p:nvSpPr>
            <p:cNvPr id="82" name="矩形 81">
              <a:extLst>
                <a:ext uri="{FF2B5EF4-FFF2-40B4-BE49-F238E27FC236}">
                  <a16:creationId xmlns:a16="http://schemas.microsoft.com/office/drawing/2014/main" id="{0859DF21-DD34-F442-189D-BFFCC88F25A0}"/>
                </a:ext>
              </a:extLst>
            </p:cNvPr>
            <p:cNvSpPr/>
            <p:nvPr>
              <p:custDataLst>
                <p:tags r:id="rId1"/>
              </p:custDataLst>
            </p:nvPr>
          </p:nvSpPr>
          <p:spPr>
            <a:xfrm>
              <a:off x="6667500" y="4070350"/>
              <a:ext cx="4267200" cy="835660"/>
            </a:xfrm>
            <a:prstGeom prst="rect">
              <a:avLst/>
            </a:prstGeom>
          </p:spPr>
          <p:txBody>
            <a:bodyPr wrap="square">
              <a:noAutofit/>
            </a:bodyPr>
            <a:lstStyle/>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a:t>
              </a:r>
              <a:r>
                <a:rPr lang="zh-CN" altLang="en-US" b="1" dirty="0">
                  <a:solidFill>
                    <a:srgbClr val="C4001D"/>
                  </a:solidFill>
                  <a:latin typeface="微软雅黑" panose="020B0503020204020204" pitchFamily="34" charset="-122"/>
                  <a:ea typeface="微软雅黑" panose="020B0503020204020204" pitchFamily="34" charset="-122"/>
                </a:rPr>
                <a:t>处于结构调整期</a:t>
              </a:r>
              <a:endParaRPr lang="en-US" altLang="zh-CN" b="1" dirty="0">
                <a:solidFill>
                  <a:srgbClr val="C4001D"/>
                </a:solidFill>
                <a:latin typeface="微软雅黑" panose="020B0503020204020204" pitchFamily="34" charset="-122"/>
                <a:ea typeface="微软雅黑" panose="020B0503020204020204" pitchFamily="34" charset="-122"/>
              </a:endParaRPr>
            </a:p>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a:t>
              </a:r>
              <a:r>
                <a:rPr lang="zh-CN" altLang="en-US" b="1" dirty="0">
                  <a:solidFill>
                    <a:srgbClr val="C4001D"/>
                  </a:solidFill>
                  <a:latin typeface="微软雅黑" panose="020B0503020204020204" pitchFamily="34" charset="-122"/>
                  <a:ea typeface="微软雅黑" panose="020B0503020204020204" pitchFamily="34" charset="-122"/>
                </a:rPr>
                <a:t>兼顾稳定增长与高质量发展</a:t>
              </a:r>
            </a:p>
          </p:txBody>
        </p:sp>
        <p:grpSp>
          <p:nvGrpSpPr>
            <p:cNvPr id="83" name="组合 82">
              <a:extLst>
                <a:ext uri="{FF2B5EF4-FFF2-40B4-BE49-F238E27FC236}">
                  <a16:creationId xmlns:a16="http://schemas.microsoft.com/office/drawing/2014/main" id="{DACF73B3-597C-E004-9FE4-EE4079F22208}"/>
                </a:ext>
              </a:extLst>
            </p:cNvPr>
            <p:cNvGrpSpPr/>
            <p:nvPr/>
          </p:nvGrpSpPr>
          <p:grpSpPr>
            <a:xfrm>
              <a:off x="1250949" y="2359740"/>
              <a:ext cx="8491856" cy="2744390"/>
              <a:chOff x="1250949" y="2359740"/>
              <a:chExt cx="8491856" cy="2744390"/>
            </a:xfrm>
          </p:grpSpPr>
          <p:sp>
            <p:nvSpPr>
              <p:cNvPr id="84" name="椭圆 83">
                <a:extLst>
                  <a:ext uri="{FF2B5EF4-FFF2-40B4-BE49-F238E27FC236}">
                    <a16:creationId xmlns:a16="http://schemas.microsoft.com/office/drawing/2014/main" id="{0E55215F-406A-0874-0DDD-0DABB9A920B0}"/>
                  </a:ext>
                </a:extLst>
              </p:cNvPr>
              <p:cNvSpPr/>
              <p:nvPr/>
            </p:nvSpPr>
            <p:spPr>
              <a:xfrm>
                <a:off x="1555750" y="2747090"/>
                <a:ext cx="1790700" cy="1790700"/>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5" name="组合 84">
                <a:extLst>
                  <a:ext uri="{FF2B5EF4-FFF2-40B4-BE49-F238E27FC236}">
                    <a16:creationId xmlns:a16="http://schemas.microsoft.com/office/drawing/2014/main" id="{0A10B75F-5407-3A2A-8DB3-FE92E6D0B932}"/>
                  </a:ext>
                </a:extLst>
              </p:cNvPr>
              <p:cNvGrpSpPr/>
              <p:nvPr/>
            </p:nvGrpSpPr>
            <p:grpSpPr>
              <a:xfrm>
                <a:off x="1250949" y="2359740"/>
                <a:ext cx="8491856" cy="2744390"/>
                <a:chOff x="1250949" y="2359740"/>
                <a:chExt cx="8491856" cy="2744390"/>
              </a:xfrm>
            </p:grpSpPr>
            <p:sp>
              <p:nvSpPr>
                <p:cNvPr id="86" name="矩形 85">
                  <a:extLst>
                    <a:ext uri="{FF2B5EF4-FFF2-40B4-BE49-F238E27FC236}">
                      <a16:creationId xmlns:a16="http://schemas.microsoft.com/office/drawing/2014/main" id="{D4636EFE-D522-2CD2-FC61-45C992066FBC}"/>
                    </a:ext>
                  </a:extLst>
                </p:cNvPr>
                <p:cNvSpPr/>
                <p:nvPr/>
              </p:nvSpPr>
              <p:spPr>
                <a:xfrm>
                  <a:off x="1654973" y="3335219"/>
                  <a:ext cx="1644487" cy="565604"/>
                </a:xfrm>
                <a:prstGeom prst="rect">
                  <a:avLst/>
                </a:prstGeom>
              </p:spPr>
              <p:txBody>
                <a:bodyPr wrap="square">
                  <a:spAutoFit/>
                </a:bodyPr>
                <a:lstStyle/>
                <a:p>
                  <a:pPr algn="ctr" defTabSz="914400">
                    <a:lnSpc>
                      <a:spcPct val="120000"/>
                    </a:lnSpc>
                  </a:pPr>
                  <a:r>
                    <a:rPr lang="zh-CN" altLang="en-US" sz="2800" b="1" dirty="0">
                      <a:solidFill>
                        <a:prstClr val="white"/>
                      </a:solidFill>
                      <a:latin typeface="微软雅黑" panose="020B0503020204020204" pitchFamily="34" charset="-122"/>
                      <a:ea typeface="微软雅黑" panose="020B0503020204020204" pitchFamily="34" charset="-122"/>
                    </a:rPr>
                    <a:t>增长目标</a:t>
                  </a:r>
                </a:p>
              </p:txBody>
            </p:sp>
            <p:grpSp>
              <p:nvGrpSpPr>
                <p:cNvPr id="87" name="组合 86">
                  <a:extLst>
                    <a:ext uri="{FF2B5EF4-FFF2-40B4-BE49-F238E27FC236}">
                      <a16:creationId xmlns:a16="http://schemas.microsoft.com/office/drawing/2014/main" id="{937A41F4-98DC-A87B-9696-CB7F6CDF726F}"/>
                    </a:ext>
                  </a:extLst>
                </p:cNvPr>
                <p:cNvGrpSpPr/>
                <p:nvPr>
                  <p:custDataLst>
                    <p:tags r:id="rId2"/>
                  </p:custDataLst>
                </p:nvPr>
              </p:nvGrpSpPr>
              <p:grpSpPr>
                <a:xfrm>
                  <a:off x="1250949" y="2359740"/>
                  <a:ext cx="2901951" cy="2619375"/>
                  <a:chOff x="1085849" y="2933700"/>
                  <a:chExt cx="2901951" cy="2619375"/>
                </a:xfrm>
              </p:grpSpPr>
              <p:sp>
                <p:nvSpPr>
                  <p:cNvPr id="95" name="弧形 94">
                    <a:extLst>
                      <a:ext uri="{FF2B5EF4-FFF2-40B4-BE49-F238E27FC236}">
                        <a16:creationId xmlns:a16="http://schemas.microsoft.com/office/drawing/2014/main" id="{6299F9F6-EF07-2897-6876-38957D9AFF31}"/>
                      </a:ext>
                    </a:extLst>
                  </p:cNvPr>
                  <p:cNvSpPr/>
                  <p:nvPr/>
                </p:nvSpPr>
                <p:spPr>
                  <a:xfrm>
                    <a:off x="1085849" y="2933700"/>
                    <a:ext cx="2619375" cy="2619375"/>
                  </a:xfrm>
                  <a:prstGeom prst="arc">
                    <a:avLst>
                      <a:gd name="adj1" fmla="val 19185089"/>
                      <a:gd name="adj2" fmla="val 2115107"/>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96" name="组合 95">
                    <a:extLst>
                      <a:ext uri="{FF2B5EF4-FFF2-40B4-BE49-F238E27FC236}">
                        <a16:creationId xmlns:a16="http://schemas.microsoft.com/office/drawing/2014/main" id="{C5A53ACA-15BB-C3D0-34F6-C9E528586651}"/>
                      </a:ext>
                    </a:extLst>
                  </p:cNvPr>
                  <p:cNvGrpSpPr/>
                  <p:nvPr/>
                </p:nvGrpSpPr>
                <p:grpSpPr>
                  <a:xfrm>
                    <a:off x="3208338" y="3127374"/>
                    <a:ext cx="779462" cy="2363788"/>
                    <a:chOff x="3208338" y="3127374"/>
                    <a:chExt cx="779462" cy="2363788"/>
                  </a:xfrm>
                </p:grpSpPr>
                <p:sp>
                  <p:nvSpPr>
                    <p:cNvPr id="97" name="椭圆 96">
                      <a:extLst>
                        <a:ext uri="{FF2B5EF4-FFF2-40B4-BE49-F238E27FC236}">
                          <a16:creationId xmlns:a16="http://schemas.microsoft.com/office/drawing/2014/main" id="{E5376D97-2C92-2870-5ADC-43749403A050}"/>
                        </a:ext>
                      </a:extLst>
                    </p:cNvPr>
                    <p:cNvSpPr/>
                    <p:nvPr>
                      <p:custDataLst>
                        <p:tags r:id="rId10"/>
                      </p:custDataLst>
                    </p:nvPr>
                  </p:nvSpPr>
                  <p:spPr>
                    <a:xfrm>
                      <a:off x="3219449" y="3127374"/>
                      <a:ext cx="708025" cy="708025"/>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8" name="椭圆 97">
                      <a:extLst>
                        <a:ext uri="{FF2B5EF4-FFF2-40B4-BE49-F238E27FC236}">
                          <a16:creationId xmlns:a16="http://schemas.microsoft.com/office/drawing/2014/main" id="{ED8CAAB9-40A6-1A7C-4402-C5C68909352C}"/>
                        </a:ext>
                      </a:extLst>
                    </p:cNvPr>
                    <p:cNvSpPr/>
                    <p:nvPr>
                      <p:custDataLst>
                        <p:tags r:id="rId11"/>
                      </p:custDataLst>
                    </p:nvPr>
                  </p:nvSpPr>
                  <p:spPr>
                    <a:xfrm>
                      <a:off x="3208338" y="4711700"/>
                      <a:ext cx="779462" cy="779462"/>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88" name="矩形 87">
                  <a:extLst>
                    <a:ext uri="{FF2B5EF4-FFF2-40B4-BE49-F238E27FC236}">
                      <a16:creationId xmlns:a16="http://schemas.microsoft.com/office/drawing/2014/main" id="{C055E20D-1260-A06A-A5DA-D6D6BDDEF220}"/>
                    </a:ext>
                  </a:extLst>
                </p:cNvPr>
                <p:cNvSpPr/>
                <p:nvPr>
                  <p:custDataLst>
                    <p:tags r:id="rId3"/>
                  </p:custDataLst>
                </p:nvPr>
              </p:nvSpPr>
              <p:spPr>
                <a:xfrm>
                  <a:off x="4244975" y="2553335"/>
                  <a:ext cx="2358390" cy="458908"/>
                </a:xfrm>
                <a:prstGeom prst="rect">
                  <a:avLst/>
                </a:prstGeom>
              </p:spPr>
              <p:txBody>
                <a:bodyPr wrap="square">
                  <a:spAutoFit/>
                </a:bodyPr>
                <a:lstStyle/>
                <a:p>
                  <a:pPr defTabSz="914400">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国际不确定性</a:t>
                  </a:r>
                </a:p>
              </p:txBody>
            </p:sp>
            <p:sp>
              <p:nvSpPr>
                <p:cNvPr id="89" name="矩形 88">
                  <a:extLst>
                    <a:ext uri="{FF2B5EF4-FFF2-40B4-BE49-F238E27FC236}">
                      <a16:creationId xmlns:a16="http://schemas.microsoft.com/office/drawing/2014/main" id="{E69E707E-1870-D710-E65D-C78A1BB97BB6}"/>
                    </a:ext>
                  </a:extLst>
                </p:cNvPr>
                <p:cNvSpPr/>
                <p:nvPr>
                  <p:custDataLst>
                    <p:tags r:id="rId4"/>
                  </p:custDataLst>
                </p:nvPr>
              </p:nvSpPr>
              <p:spPr>
                <a:xfrm>
                  <a:off x="4259580" y="4142105"/>
                  <a:ext cx="2170430" cy="458908"/>
                </a:xfrm>
                <a:prstGeom prst="rect">
                  <a:avLst/>
                </a:prstGeom>
              </p:spPr>
              <p:txBody>
                <a:bodyPr wrap="square">
                  <a:spAutoFit/>
                </a:bodyPr>
                <a:lstStyle/>
                <a:p>
                  <a:pPr defTabSz="914400">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国内调整</a:t>
                  </a:r>
                </a:p>
              </p:txBody>
            </p:sp>
            <p:sp>
              <p:nvSpPr>
                <p:cNvPr id="90" name="矩形 89">
                  <a:extLst>
                    <a:ext uri="{FF2B5EF4-FFF2-40B4-BE49-F238E27FC236}">
                      <a16:creationId xmlns:a16="http://schemas.microsoft.com/office/drawing/2014/main" id="{16F9EFCA-15AE-C7E9-27A4-20AE0C012B49}"/>
                    </a:ext>
                  </a:extLst>
                </p:cNvPr>
                <p:cNvSpPr/>
                <p:nvPr>
                  <p:custDataLst>
                    <p:tags r:id="rId5"/>
                  </p:custDataLst>
                </p:nvPr>
              </p:nvSpPr>
              <p:spPr>
                <a:xfrm>
                  <a:off x="3417899" y="2642951"/>
                  <a:ext cx="655625"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01</a:t>
                  </a:r>
                  <a:endParaRPr lang="zh-CN" altLang="en-US" sz="2800" b="1" dirty="0">
                    <a:solidFill>
                      <a:prstClr val="white"/>
                    </a:solidFill>
                    <a:latin typeface="等线" panose="02010600030101010101" charset="-122"/>
                  </a:endParaRPr>
                </a:p>
              </p:txBody>
            </p:sp>
            <p:sp>
              <p:nvSpPr>
                <p:cNvPr id="91" name="矩形 90">
                  <a:extLst>
                    <a:ext uri="{FF2B5EF4-FFF2-40B4-BE49-F238E27FC236}">
                      <a16:creationId xmlns:a16="http://schemas.microsoft.com/office/drawing/2014/main" id="{63E39083-B413-ED76-8F3C-1272C048866D}"/>
                    </a:ext>
                  </a:extLst>
                </p:cNvPr>
                <p:cNvSpPr/>
                <p:nvPr>
                  <p:custDataLst>
                    <p:tags r:id="rId6"/>
                  </p:custDataLst>
                </p:nvPr>
              </p:nvSpPr>
              <p:spPr>
                <a:xfrm>
                  <a:off x="3419487" y="4260523"/>
                  <a:ext cx="666738"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02</a:t>
                  </a:r>
                  <a:endParaRPr lang="zh-CN" altLang="en-US" sz="2800" b="1" dirty="0">
                    <a:solidFill>
                      <a:prstClr val="white"/>
                    </a:solidFill>
                    <a:latin typeface="等线" panose="02010600030101010101" charset="-122"/>
                  </a:endParaRPr>
                </a:p>
              </p:txBody>
            </p:sp>
            <p:sp>
              <p:nvSpPr>
                <p:cNvPr id="92" name="矩形: 圆角 91">
                  <a:extLst>
                    <a:ext uri="{FF2B5EF4-FFF2-40B4-BE49-F238E27FC236}">
                      <a16:creationId xmlns:a16="http://schemas.microsoft.com/office/drawing/2014/main" id="{90E290AA-71F1-52BE-3EC1-4C528A6BDB86}"/>
                    </a:ext>
                  </a:extLst>
                </p:cNvPr>
                <p:cNvSpPr/>
                <p:nvPr>
                  <p:custDataLst>
                    <p:tags r:id="rId7"/>
                  </p:custDataLst>
                </p:nvPr>
              </p:nvSpPr>
              <p:spPr>
                <a:xfrm>
                  <a:off x="6256655" y="2524125"/>
                  <a:ext cx="2919095" cy="141859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3" name="矩形: 圆角 92">
                  <a:extLst>
                    <a:ext uri="{FF2B5EF4-FFF2-40B4-BE49-F238E27FC236}">
                      <a16:creationId xmlns:a16="http://schemas.microsoft.com/office/drawing/2014/main" id="{BE0D9A08-C7D0-6A03-36FA-E94E550A3B8E}"/>
                    </a:ext>
                  </a:extLst>
                </p:cNvPr>
                <p:cNvSpPr/>
                <p:nvPr>
                  <p:custDataLst>
                    <p:tags r:id="rId8"/>
                  </p:custDataLst>
                </p:nvPr>
              </p:nvSpPr>
              <p:spPr>
                <a:xfrm>
                  <a:off x="6603365" y="3649980"/>
                  <a:ext cx="3139440" cy="145415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4" name="矩形 93">
                  <a:extLst>
                    <a:ext uri="{FF2B5EF4-FFF2-40B4-BE49-F238E27FC236}">
                      <a16:creationId xmlns:a16="http://schemas.microsoft.com/office/drawing/2014/main" id="{A9E99F29-8143-3836-E1E4-57EDCFB9AF0C}"/>
                    </a:ext>
                  </a:extLst>
                </p:cNvPr>
                <p:cNvSpPr/>
                <p:nvPr>
                  <p:custDataLst>
                    <p:tags r:id="rId9"/>
                  </p:custDataLst>
                </p:nvPr>
              </p:nvSpPr>
              <p:spPr>
                <a:xfrm>
                  <a:off x="6256655" y="2688590"/>
                  <a:ext cx="2647950" cy="728982"/>
                </a:xfrm>
                <a:prstGeom prst="rect">
                  <a:avLst/>
                </a:prstGeom>
              </p:spPr>
              <p:txBody>
                <a:bodyPr wrap="square">
                  <a:spAutoFit/>
                </a:bodyPr>
                <a:lstStyle/>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t>
                  </a:r>
                  <a:r>
                    <a:rPr lang="zh-CN" altLang="en-US" b="1" dirty="0">
                      <a:solidFill>
                        <a:srgbClr val="C4001D"/>
                      </a:solidFill>
                      <a:latin typeface="微软雅黑" panose="020B0503020204020204" pitchFamily="34" charset="-122"/>
                      <a:ea typeface="微软雅黑" panose="020B0503020204020204" pitchFamily="34" charset="-122"/>
                    </a:rPr>
                    <a:t>地缘冲突</a:t>
                  </a:r>
                  <a:endParaRPr lang="en-US" altLang="zh-CN" b="1" dirty="0">
                    <a:solidFill>
                      <a:srgbClr val="C4001D"/>
                    </a:solidFill>
                    <a:latin typeface="微软雅黑" panose="020B0503020204020204" pitchFamily="34" charset="-122"/>
                    <a:ea typeface="微软雅黑" panose="020B0503020204020204" pitchFamily="34" charset="-122"/>
                  </a:endParaRPr>
                </a:p>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t>
                  </a:r>
                  <a:r>
                    <a:rPr lang="zh-CN" altLang="en-US" b="1" dirty="0">
                      <a:solidFill>
                        <a:srgbClr val="C4001D"/>
                      </a:solidFill>
                      <a:latin typeface="微软雅黑" panose="020B0503020204020204" pitchFamily="34" charset="-122"/>
                      <a:ea typeface="微软雅黑" panose="020B0503020204020204" pitchFamily="34" charset="-122"/>
                    </a:rPr>
                    <a:t>贸易保护主义</a:t>
                  </a:r>
                </a:p>
              </p:txBody>
            </p:sp>
          </p:grpSp>
        </p:grpSp>
      </p:gr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14:presetBounceEnd="46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46000">
                                          <p:cBhvr additive="base">
                                            <p:cTn id="18"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childTnLst>
                              </p:cTn>
                            </p:par>
                            <p:par>
                              <p:cTn id="31" fill="hold">
                                <p:stCondLst>
                                  <p:cond delay="2000"/>
                                </p:stCondLst>
                                <p:childTnLst>
                                  <p:par>
                                    <p:cTn id="32" presetID="47"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childTnLst>
                              </p:cTn>
                            </p:par>
                            <p:par>
                              <p:cTn id="31" fill="hold">
                                <p:stCondLst>
                                  <p:cond delay="2000"/>
                                </p:stCondLst>
                                <p:childTnLst>
                                  <p:par>
                                    <p:cTn id="32" presetID="47"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BB391-7575-52C9-B079-6FF47C9C9E09}"/>
            </a:ext>
          </a:extLst>
        </p:cNvPr>
        <p:cNvGrpSpPr/>
        <p:nvPr/>
      </p:nvGrpSpPr>
      <p:grpSpPr>
        <a:xfrm>
          <a:off x="0" y="0"/>
          <a:ext cx="0" cy="0"/>
          <a:chOff x="0" y="0"/>
          <a:chExt cx="0" cy="0"/>
        </a:xfrm>
      </p:grpSpPr>
      <p:sp>
        <p:nvSpPr>
          <p:cNvPr id="2" name="矩形: 圆角 1">
            <a:extLst>
              <a:ext uri="{FF2B5EF4-FFF2-40B4-BE49-F238E27FC236}">
                <a16:creationId xmlns:a16="http://schemas.microsoft.com/office/drawing/2014/main" id="{2D470985-8697-8FED-0625-9E68E32A2658}"/>
              </a:ext>
            </a:extLst>
          </p:cNvPr>
          <p:cNvSpPr/>
          <p:nvPr/>
        </p:nvSpPr>
        <p:spPr>
          <a:xfrm>
            <a:off x="1063790" y="2152244"/>
            <a:ext cx="10064419" cy="4321705"/>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a:extLst>
              <a:ext uri="{FF2B5EF4-FFF2-40B4-BE49-F238E27FC236}">
                <a16:creationId xmlns:a16="http://schemas.microsoft.com/office/drawing/2014/main" id="{F5C1EA41-C2E8-ED86-4902-A300D4ECF7ED}"/>
              </a:ext>
            </a:extLst>
          </p:cNvPr>
          <p:cNvSpPr/>
          <p:nvPr/>
        </p:nvSpPr>
        <p:spPr>
          <a:xfrm>
            <a:off x="1134546" y="279791"/>
            <a:ext cx="1415772" cy="461665"/>
          </a:xfrm>
          <a:prstGeom prst="rect">
            <a:avLst/>
          </a:prstGeom>
        </p:spPr>
        <p:txBody>
          <a:bodyPr wrap="none">
            <a:spAutoFit/>
          </a:bodyPr>
          <a:lstStyle/>
          <a:p>
            <a:pPr lvl="0" defTabSz="914400">
              <a:defRPr/>
            </a:pPr>
            <a:r>
              <a:rPr lang="zh-CN" altLang="en-US" sz="2400" b="1" dirty="0">
                <a:solidFill>
                  <a:srgbClr val="C4001D"/>
                </a:solidFill>
                <a:latin typeface="微软雅黑" panose="020B0503020204020204" pitchFamily="34" charset="-122"/>
                <a:ea typeface="微软雅黑" panose="020B0503020204020204" pitchFamily="34" charset="-122"/>
              </a:rPr>
              <a:t>群众路线</a:t>
            </a:r>
            <a:endPar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a:extLst>
              <a:ext uri="{FF2B5EF4-FFF2-40B4-BE49-F238E27FC236}">
                <a16:creationId xmlns:a16="http://schemas.microsoft.com/office/drawing/2014/main" id="{AEA484AD-4147-C05E-CE16-983F332ED189}"/>
              </a:ext>
            </a:extLst>
          </p:cNvPr>
          <p:cNvCxnSpPr/>
          <p:nvPr/>
        </p:nvCxnSpPr>
        <p:spPr>
          <a:xfrm>
            <a:off x="1181100" y="723900"/>
            <a:ext cx="9370786" cy="0"/>
          </a:xfrm>
          <a:prstGeom prst="line">
            <a:avLst/>
          </a:prstGeom>
          <a:noFill/>
          <a:ln w="6350" cap="flat" cmpd="sng" algn="ctr">
            <a:solidFill>
              <a:srgbClr val="C4001D"/>
            </a:solidFill>
            <a:prstDash val="solid"/>
            <a:miter lim="800000"/>
          </a:ln>
          <a:effectLst/>
        </p:spPr>
      </p:cxnSp>
      <p:grpSp>
        <p:nvGrpSpPr>
          <p:cNvPr id="12" name="组合 11">
            <a:extLst>
              <a:ext uri="{FF2B5EF4-FFF2-40B4-BE49-F238E27FC236}">
                <a16:creationId xmlns:a16="http://schemas.microsoft.com/office/drawing/2014/main" id="{B6ACB9ED-02A3-201F-48B7-40F7AE6C32FE}"/>
              </a:ext>
            </a:extLst>
          </p:cNvPr>
          <p:cNvGrpSpPr/>
          <p:nvPr/>
        </p:nvGrpSpPr>
        <p:grpSpPr>
          <a:xfrm>
            <a:off x="3541478" y="1115315"/>
            <a:ext cx="5154249" cy="920057"/>
            <a:chOff x="1774825" y="3280040"/>
            <a:chExt cx="5154249" cy="920057"/>
          </a:xfrm>
        </p:grpSpPr>
        <p:grpSp>
          <p:nvGrpSpPr>
            <p:cNvPr id="13" name="组合 12">
              <a:extLst>
                <a:ext uri="{FF2B5EF4-FFF2-40B4-BE49-F238E27FC236}">
                  <a16:creationId xmlns:a16="http://schemas.microsoft.com/office/drawing/2014/main" id="{2805642D-6730-1D1B-A6C4-3F9D2FD95BA1}"/>
                </a:ext>
              </a:extLst>
            </p:cNvPr>
            <p:cNvGrpSpPr/>
            <p:nvPr/>
          </p:nvGrpSpPr>
          <p:grpSpPr>
            <a:xfrm>
              <a:off x="1774825" y="3280040"/>
              <a:ext cx="5154249" cy="920057"/>
              <a:chOff x="1774825" y="3280040"/>
              <a:chExt cx="5154249" cy="920057"/>
            </a:xfrm>
          </p:grpSpPr>
          <p:sp>
            <p:nvSpPr>
              <p:cNvPr id="15" name="矩形 14">
                <a:extLst>
                  <a:ext uri="{FF2B5EF4-FFF2-40B4-BE49-F238E27FC236}">
                    <a16:creationId xmlns:a16="http://schemas.microsoft.com/office/drawing/2014/main" id="{C121E5E6-B3DD-C147-D535-554FDA74E387}"/>
                  </a:ext>
                </a:extLst>
              </p:cNvPr>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a:extLst>
                  <a:ext uri="{FF2B5EF4-FFF2-40B4-BE49-F238E27FC236}">
                    <a16:creationId xmlns:a16="http://schemas.microsoft.com/office/drawing/2014/main" id="{92D2ACF4-5BAC-4300-4A7D-749FEFB4B566}"/>
                  </a:ext>
                </a:extLst>
              </p:cNvPr>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a:extLst>
                  <a:ext uri="{FF2B5EF4-FFF2-40B4-BE49-F238E27FC236}">
                    <a16:creationId xmlns:a16="http://schemas.microsoft.com/office/drawing/2014/main" id="{63231F20-EFB8-58AB-8B72-5F95659C72CA}"/>
                  </a:ext>
                </a:extLst>
              </p:cNvPr>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a:extLst>
                  <a:ext uri="{FF2B5EF4-FFF2-40B4-BE49-F238E27FC236}">
                    <a16:creationId xmlns:a16="http://schemas.microsoft.com/office/drawing/2014/main" id="{8C2E6D6B-DFD4-C5EF-BF45-B21707179B52}"/>
                  </a:ext>
                </a:extLst>
              </p:cNvPr>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a:extLst>
                <a:ext uri="{FF2B5EF4-FFF2-40B4-BE49-F238E27FC236}">
                  <a16:creationId xmlns:a16="http://schemas.microsoft.com/office/drawing/2014/main" id="{AD1B1356-8299-44BE-485B-324F4235CDDA}"/>
                </a:ext>
              </a:extLst>
            </p:cNvPr>
            <p:cNvSpPr txBox="1"/>
            <p:nvPr/>
          </p:nvSpPr>
          <p:spPr>
            <a:xfrm>
              <a:off x="2943533" y="3545873"/>
              <a:ext cx="3497373" cy="400110"/>
            </a:xfrm>
            <a:prstGeom prst="rect">
              <a:avLst/>
            </a:prstGeom>
            <a:noFill/>
          </p:spPr>
          <p:txBody>
            <a:bodyPr wrap="square" rtlCol="0">
              <a:spAutoFit/>
            </a:bodyPr>
            <a:lstStyle/>
            <a:p>
              <a:pPr algn="ctr" defTabSz="914400"/>
              <a:r>
                <a:rPr lang="zh-CN" altLang="en-US" sz="2000" b="1" kern="0" dirty="0">
                  <a:solidFill>
                    <a:prstClr val="white"/>
                  </a:solidFill>
                  <a:latin typeface="Arial" panose="020B0604020202020204"/>
                  <a:ea typeface="微软雅黑" panose="020B0503020204020204" pitchFamily="34" charset="-122"/>
                  <a:sym typeface="+mn-ea"/>
                </a:rPr>
                <a:t>全面加强民生保障</a:t>
              </a:r>
              <a:endParaRPr lang="zh-CN" altLang="en-US" sz="2000" b="1" kern="0" dirty="0">
                <a:solidFill>
                  <a:prstClr val="white"/>
                </a:solidFill>
                <a:latin typeface="Arial" panose="020B0604020202020204"/>
                <a:ea typeface="微软雅黑" panose="020B0503020204020204" pitchFamily="34" charset="-122"/>
              </a:endParaRPr>
            </a:p>
          </p:txBody>
        </p:sp>
      </p:grpSp>
      <p:pic>
        <p:nvPicPr>
          <p:cNvPr id="16" name="图片 15" descr="9">
            <a:extLst>
              <a:ext uri="{FF2B5EF4-FFF2-40B4-BE49-F238E27FC236}">
                <a16:creationId xmlns:a16="http://schemas.microsoft.com/office/drawing/2014/main" id="{F4ABF7D3-0391-B6A0-D8A6-742195F73FFA}"/>
              </a:ext>
            </a:extLst>
          </p:cNvPr>
          <p:cNvPicPr>
            <a:picLocks noChangeAspect="1"/>
          </p:cNvPicPr>
          <p:nvPr/>
        </p:nvPicPr>
        <p:blipFill>
          <a:blip r:embed="rId11"/>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20" name="Picture 4" descr="北京商报制图">
            <a:extLst>
              <a:ext uri="{FF2B5EF4-FFF2-40B4-BE49-F238E27FC236}">
                <a16:creationId xmlns:a16="http://schemas.microsoft.com/office/drawing/2014/main" id="{0B4F0B2B-1259-F78A-AA34-E66DEFB0845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组合 82">
            <a:extLst>
              <a:ext uri="{FF2B5EF4-FFF2-40B4-BE49-F238E27FC236}">
                <a16:creationId xmlns:a16="http://schemas.microsoft.com/office/drawing/2014/main" id="{845D6824-2D0D-E936-6CBF-5197E827B93B}"/>
              </a:ext>
            </a:extLst>
          </p:cNvPr>
          <p:cNvGrpSpPr/>
          <p:nvPr/>
        </p:nvGrpSpPr>
        <p:grpSpPr>
          <a:xfrm>
            <a:off x="1250949" y="2359740"/>
            <a:ext cx="5352416" cy="2619375"/>
            <a:chOff x="1250949" y="2359740"/>
            <a:chExt cx="5352416" cy="2619375"/>
          </a:xfrm>
        </p:grpSpPr>
        <p:sp>
          <p:nvSpPr>
            <p:cNvPr id="84" name="椭圆 83">
              <a:extLst>
                <a:ext uri="{FF2B5EF4-FFF2-40B4-BE49-F238E27FC236}">
                  <a16:creationId xmlns:a16="http://schemas.microsoft.com/office/drawing/2014/main" id="{E9322833-0DE0-2D15-D359-6E0CBA96B65D}"/>
                </a:ext>
              </a:extLst>
            </p:cNvPr>
            <p:cNvSpPr/>
            <p:nvPr/>
          </p:nvSpPr>
          <p:spPr>
            <a:xfrm>
              <a:off x="1555750" y="2747090"/>
              <a:ext cx="1790700" cy="1790700"/>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5" name="组合 84">
              <a:extLst>
                <a:ext uri="{FF2B5EF4-FFF2-40B4-BE49-F238E27FC236}">
                  <a16:creationId xmlns:a16="http://schemas.microsoft.com/office/drawing/2014/main" id="{B1B57EAA-3EB1-A71B-83F6-44FD07E97728}"/>
                </a:ext>
              </a:extLst>
            </p:cNvPr>
            <p:cNvGrpSpPr/>
            <p:nvPr/>
          </p:nvGrpSpPr>
          <p:grpSpPr>
            <a:xfrm>
              <a:off x="1250949" y="2359740"/>
              <a:ext cx="5352416" cy="2619375"/>
              <a:chOff x="1250949" y="2359740"/>
              <a:chExt cx="5352416" cy="2619375"/>
            </a:xfrm>
          </p:grpSpPr>
          <p:sp>
            <p:nvSpPr>
              <p:cNvPr id="86" name="矩形 85">
                <a:extLst>
                  <a:ext uri="{FF2B5EF4-FFF2-40B4-BE49-F238E27FC236}">
                    <a16:creationId xmlns:a16="http://schemas.microsoft.com/office/drawing/2014/main" id="{D9243521-321C-0BA0-867F-538F54CCA735}"/>
                  </a:ext>
                </a:extLst>
              </p:cNvPr>
              <p:cNvSpPr/>
              <p:nvPr/>
            </p:nvSpPr>
            <p:spPr>
              <a:xfrm>
                <a:off x="1654973" y="3335219"/>
                <a:ext cx="1644487" cy="565604"/>
              </a:xfrm>
              <a:prstGeom prst="rect">
                <a:avLst/>
              </a:prstGeom>
            </p:spPr>
            <p:txBody>
              <a:bodyPr wrap="square">
                <a:spAutoFit/>
              </a:bodyPr>
              <a:lstStyle/>
              <a:p>
                <a:pPr algn="ctr" defTabSz="914400">
                  <a:lnSpc>
                    <a:spcPct val="120000"/>
                  </a:lnSpc>
                </a:pPr>
                <a:r>
                  <a:rPr lang="zh-CN" altLang="en-US" sz="2800" b="1" dirty="0">
                    <a:solidFill>
                      <a:prstClr val="white"/>
                    </a:solidFill>
                    <a:latin typeface="微软雅黑" panose="020B0503020204020204" pitchFamily="34" charset="-122"/>
                    <a:ea typeface="微软雅黑" panose="020B0503020204020204" pitchFamily="34" charset="-122"/>
                  </a:rPr>
                  <a:t>群众路线</a:t>
                </a:r>
              </a:p>
            </p:txBody>
          </p:sp>
          <p:grpSp>
            <p:nvGrpSpPr>
              <p:cNvPr id="87" name="组合 86">
                <a:extLst>
                  <a:ext uri="{FF2B5EF4-FFF2-40B4-BE49-F238E27FC236}">
                    <a16:creationId xmlns:a16="http://schemas.microsoft.com/office/drawing/2014/main" id="{D4A93726-D2C2-B42F-A66D-C6EC78FBA1E1}"/>
                  </a:ext>
                </a:extLst>
              </p:cNvPr>
              <p:cNvGrpSpPr/>
              <p:nvPr>
                <p:custDataLst>
                  <p:tags r:id="rId2"/>
                </p:custDataLst>
              </p:nvPr>
            </p:nvGrpSpPr>
            <p:grpSpPr>
              <a:xfrm>
                <a:off x="1250949" y="2359740"/>
                <a:ext cx="2901951" cy="2619375"/>
                <a:chOff x="1085849" y="2933700"/>
                <a:chExt cx="2901951" cy="2619375"/>
              </a:xfrm>
            </p:grpSpPr>
            <p:sp>
              <p:nvSpPr>
                <p:cNvPr id="95" name="弧形 94">
                  <a:extLst>
                    <a:ext uri="{FF2B5EF4-FFF2-40B4-BE49-F238E27FC236}">
                      <a16:creationId xmlns:a16="http://schemas.microsoft.com/office/drawing/2014/main" id="{792DE440-1C70-1A08-875B-B861FBE74F70}"/>
                    </a:ext>
                  </a:extLst>
                </p:cNvPr>
                <p:cNvSpPr/>
                <p:nvPr/>
              </p:nvSpPr>
              <p:spPr>
                <a:xfrm>
                  <a:off x="1085849" y="2933700"/>
                  <a:ext cx="2619375" cy="2619375"/>
                </a:xfrm>
                <a:prstGeom prst="arc">
                  <a:avLst>
                    <a:gd name="adj1" fmla="val 19185089"/>
                    <a:gd name="adj2" fmla="val 2115107"/>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96" name="组合 95">
                  <a:extLst>
                    <a:ext uri="{FF2B5EF4-FFF2-40B4-BE49-F238E27FC236}">
                      <a16:creationId xmlns:a16="http://schemas.microsoft.com/office/drawing/2014/main" id="{646C92DE-D701-F179-A045-5EE074A94160}"/>
                    </a:ext>
                  </a:extLst>
                </p:cNvPr>
                <p:cNvGrpSpPr/>
                <p:nvPr/>
              </p:nvGrpSpPr>
              <p:grpSpPr>
                <a:xfrm>
                  <a:off x="3208338" y="3127374"/>
                  <a:ext cx="779462" cy="2363788"/>
                  <a:chOff x="3208338" y="3127374"/>
                  <a:chExt cx="779462" cy="2363788"/>
                </a:xfrm>
              </p:grpSpPr>
              <p:sp>
                <p:nvSpPr>
                  <p:cNvPr id="97" name="椭圆 96">
                    <a:extLst>
                      <a:ext uri="{FF2B5EF4-FFF2-40B4-BE49-F238E27FC236}">
                        <a16:creationId xmlns:a16="http://schemas.microsoft.com/office/drawing/2014/main" id="{95979D29-07F1-A3E9-4471-3F48EA1D0F78}"/>
                      </a:ext>
                    </a:extLst>
                  </p:cNvPr>
                  <p:cNvSpPr/>
                  <p:nvPr>
                    <p:custDataLst>
                      <p:tags r:id="rId7"/>
                    </p:custDataLst>
                  </p:nvPr>
                </p:nvSpPr>
                <p:spPr>
                  <a:xfrm>
                    <a:off x="3219449" y="3127374"/>
                    <a:ext cx="708025" cy="708025"/>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8" name="椭圆 97">
                    <a:extLst>
                      <a:ext uri="{FF2B5EF4-FFF2-40B4-BE49-F238E27FC236}">
                        <a16:creationId xmlns:a16="http://schemas.microsoft.com/office/drawing/2014/main" id="{30FA56D3-D6B8-4652-D019-8FF444ECB0B2}"/>
                      </a:ext>
                    </a:extLst>
                  </p:cNvPr>
                  <p:cNvSpPr/>
                  <p:nvPr>
                    <p:custDataLst>
                      <p:tags r:id="rId8"/>
                    </p:custDataLst>
                  </p:nvPr>
                </p:nvSpPr>
                <p:spPr>
                  <a:xfrm>
                    <a:off x="3208338" y="4711700"/>
                    <a:ext cx="779462" cy="779462"/>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88" name="矩形 87">
                <a:extLst>
                  <a:ext uri="{FF2B5EF4-FFF2-40B4-BE49-F238E27FC236}">
                    <a16:creationId xmlns:a16="http://schemas.microsoft.com/office/drawing/2014/main" id="{732A25F5-C9CC-CF0A-A258-F98D54A90B0D}"/>
                  </a:ext>
                </a:extLst>
              </p:cNvPr>
              <p:cNvSpPr/>
              <p:nvPr>
                <p:custDataLst>
                  <p:tags r:id="rId3"/>
                </p:custDataLst>
              </p:nvPr>
            </p:nvSpPr>
            <p:spPr>
              <a:xfrm>
                <a:off x="4244975" y="2553335"/>
                <a:ext cx="2358390" cy="458908"/>
              </a:xfrm>
              <a:prstGeom prst="rect">
                <a:avLst/>
              </a:prstGeom>
            </p:spPr>
            <p:txBody>
              <a:bodyPr wrap="square">
                <a:spAutoFit/>
              </a:bodyPr>
              <a:lstStyle/>
              <a:p>
                <a:pPr defTabSz="914400">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稳定和扩大就业</a:t>
                </a:r>
              </a:p>
            </p:txBody>
          </p:sp>
          <p:sp>
            <p:nvSpPr>
              <p:cNvPr id="89" name="矩形 88">
                <a:extLst>
                  <a:ext uri="{FF2B5EF4-FFF2-40B4-BE49-F238E27FC236}">
                    <a16:creationId xmlns:a16="http://schemas.microsoft.com/office/drawing/2014/main" id="{B70B2176-4B48-A739-BE74-6756F5C59F84}"/>
                  </a:ext>
                </a:extLst>
              </p:cNvPr>
              <p:cNvSpPr/>
              <p:nvPr>
                <p:custDataLst>
                  <p:tags r:id="rId4"/>
                </p:custDataLst>
              </p:nvPr>
            </p:nvSpPr>
            <p:spPr>
              <a:xfrm>
                <a:off x="4259580" y="4142105"/>
                <a:ext cx="2170430" cy="458908"/>
              </a:xfrm>
              <a:prstGeom prst="rect">
                <a:avLst/>
              </a:prstGeom>
            </p:spPr>
            <p:txBody>
              <a:bodyPr wrap="square">
                <a:spAutoFit/>
              </a:bodyPr>
              <a:lstStyle/>
              <a:p>
                <a:pPr defTabSz="914400">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民生保障全面加强</a:t>
                </a:r>
              </a:p>
            </p:txBody>
          </p:sp>
          <p:sp>
            <p:nvSpPr>
              <p:cNvPr id="90" name="矩形 89">
                <a:extLst>
                  <a:ext uri="{FF2B5EF4-FFF2-40B4-BE49-F238E27FC236}">
                    <a16:creationId xmlns:a16="http://schemas.microsoft.com/office/drawing/2014/main" id="{D6DFFF9C-6C72-35E3-4DDF-812A0DB4C38C}"/>
                  </a:ext>
                </a:extLst>
              </p:cNvPr>
              <p:cNvSpPr/>
              <p:nvPr>
                <p:custDataLst>
                  <p:tags r:id="rId5"/>
                </p:custDataLst>
              </p:nvPr>
            </p:nvSpPr>
            <p:spPr>
              <a:xfrm>
                <a:off x="3417899" y="2642951"/>
                <a:ext cx="655625"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01</a:t>
                </a:r>
                <a:endParaRPr lang="zh-CN" altLang="en-US" sz="2800" b="1" dirty="0">
                  <a:solidFill>
                    <a:prstClr val="white"/>
                  </a:solidFill>
                  <a:latin typeface="等线" panose="02010600030101010101" charset="-122"/>
                </a:endParaRPr>
              </a:p>
            </p:txBody>
          </p:sp>
          <p:sp>
            <p:nvSpPr>
              <p:cNvPr id="91" name="矩形 90">
                <a:extLst>
                  <a:ext uri="{FF2B5EF4-FFF2-40B4-BE49-F238E27FC236}">
                    <a16:creationId xmlns:a16="http://schemas.microsoft.com/office/drawing/2014/main" id="{4B2C3FC9-6A3D-F060-11AE-904F6A1754B8}"/>
                  </a:ext>
                </a:extLst>
              </p:cNvPr>
              <p:cNvSpPr/>
              <p:nvPr>
                <p:custDataLst>
                  <p:tags r:id="rId6"/>
                </p:custDataLst>
              </p:nvPr>
            </p:nvSpPr>
            <p:spPr>
              <a:xfrm>
                <a:off x="3419487" y="4260523"/>
                <a:ext cx="666738"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02</a:t>
                </a:r>
                <a:endParaRPr lang="zh-CN" altLang="en-US" sz="2800" b="1" dirty="0">
                  <a:solidFill>
                    <a:prstClr val="white"/>
                  </a:solidFill>
                  <a:latin typeface="等线" panose="02010600030101010101" charset="-122"/>
                </a:endParaRPr>
              </a:p>
            </p:txBody>
          </p:sp>
        </p:grpSp>
      </p:grpSp>
      <p:sp>
        <p:nvSpPr>
          <p:cNvPr id="3" name="AutoShape 2" descr="就业 的图像结果">
            <a:extLst>
              <a:ext uri="{FF2B5EF4-FFF2-40B4-BE49-F238E27FC236}">
                <a16:creationId xmlns:a16="http://schemas.microsoft.com/office/drawing/2014/main" id="{F858D688-3A60-B25E-6431-EA13005F52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就业形势稳中向好 湖北新增城镇就业93.77万人凤凰网湖北_凤凰网">
            <a:extLst>
              <a:ext uri="{FF2B5EF4-FFF2-40B4-BE49-F238E27FC236}">
                <a16:creationId xmlns:a16="http://schemas.microsoft.com/office/drawing/2014/main" id="{3C9AC7CD-CF75-D744-F5EB-913147ECA9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04226" y="2553335"/>
            <a:ext cx="1713691" cy="11421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07800BD4-B343-E18A-1EFC-56A067DC65A5}"/>
              </a:ext>
            </a:extLst>
          </p:cNvPr>
          <p:cNvGrpSpPr/>
          <p:nvPr/>
        </p:nvGrpSpPr>
        <p:grpSpPr>
          <a:xfrm>
            <a:off x="1359391" y="5242752"/>
            <a:ext cx="9530182" cy="1150400"/>
            <a:chOff x="1359391" y="5242752"/>
            <a:chExt cx="9530182" cy="1150400"/>
          </a:xfrm>
        </p:grpSpPr>
        <p:sp>
          <p:nvSpPr>
            <p:cNvPr id="9" name="矩形 8">
              <a:extLst>
                <a:ext uri="{FF2B5EF4-FFF2-40B4-BE49-F238E27FC236}">
                  <a16:creationId xmlns:a16="http://schemas.microsoft.com/office/drawing/2014/main" id="{13C06E96-1EF1-78EA-FBCA-196CBB36058E}"/>
                </a:ext>
              </a:extLst>
            </p:cNvPr>
            <p:cNvSpPr/>
            <p:nvPr/>
          </p:nvSpPr>
          <p:spPr>
            <a:xfrm>
              <a:off x="1625109" y="5251044"/>
              <a:ext cx="9207500" cy="1142108"/>
            </a:xfrm>
            <a:prstGeom prst="rect">
              <a:avLst/>
            </a:prstGeom>
          </p:spPr>
          <p:txBody>
            <a:bodyPr wrap="square">
              <a:spAutoFit/>
            </a:bodyPr>
            <a:lstStyle/>
            <a:p>
              <a:pPr defTabSz="914400">
                <a:lnSpc>
                  <a:spcPct val="150000"/>
                </a:lnSpc>
              </a:pPr>
              <a:r>
                <a:rPr lang="zh-CN" altLang="en-US" sz="2400" b="1" dirty="0">
                  <a:latin typeface="微软雅黑" panose="020B0503020204020204" pitchFamily="34" charset="-122"/>
                  <a:ea typeface="微软雅黑" panose="020B0503020204020204" pitchFamily="34" charset="-122"/>
                </a:rPr>
                <a:t>“全心全意为人民服务”</a:t>
              </a:r>
              <a:endParaRPr lang="en-US" altLang="zh-CN" sz="2400" b="1" dirty="0">
                <a:solidFill>
                  <a:srgbClr val="222222"/>
                </a:solidFill>
                <a:latin typeface="微软雅黑" panose="020B0503020204020204" pitchFamily="34" charset="-122"/>
                <a:ea typeface="微软雅黑" panose="020B0503020204020204" pitchFamily="34" charset="-122"/>
              </a:endParaRPr>
            </a:p>
            <a:p>
              <a:pPr algn="r" defTabSz="914400">
                <a:lnSpc>
                  <a:spcPct val="150000"/>
                </a:lnSpc>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毛泽东</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论联合政府</a:t>
              </a:r>
              <a:r>
                <a:rPr lang="en-US" altLang="zh-CN" sz="2400" b="1" dirty="0">
                  <a:latin typeface="微软雅黑" panose="020B0503020204020204" pitchFamily="34" charset="-122"/>
                  <a:ea typeface="微软雅黑" panose="020B0503020204020204" pitchFamily="34" charset="-122"/>
                </a:rPr>
                <a:t>》</a:t>
              </a:r>
              <a:endParaRPr lang="zh-CN" altLang="en-US" sz="2400" b="1" dirty="0">
                <a:solidFill>
                  <a:srgbClr val="222222"/>
                </a:solidFill>
                <a:latin typeface="微软雅黑" panose="020B0503020204020204" pitchFamily="34" charset="-122"/>
                <a:ea typeface="微软雅黑" panose="020B0503020204020204" pitchFamily="34" charset="-122"/>
              </a:endParaRPr>
            </a:p>
          </p:txBody>
        </p:sp>
        <p:sp>
          <p:nvSpPr>
            <p:cNvPr id="10" name="矩形: 对角圆角 9">
              <a:extLst>
                <a:ext uri="{FF2B5EF4-FFF2-40B4-BE49-F238E27FC236}">
                  <a16:creationId xmlns:a16="http://schemas.microsoft.com/office/drawing/2014/main" id="{EA43E8F6-88C9-9B28-80A8-F0C466FDF55D}"/>
                </a:ext>
              </a:extLst>
            </p:cNvPr>
            <p:cNvSpPr/>
            <p:nvPr>
              <p:custDataLst>
                <p:tags r:id="rId1"/>
              </p:custDataLst>
            </p:nvPr>
          </p:nvSpPr>
          <p:spPr>
            <a:xfrm>
              <a:off x="1359391" y="5242752"/>
              <a:ext cx="9530182" cy="1142108"/>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30" name="Picture 6" descr="赣州出台“十四五”医疗卫生服务体系规划！涉及你我健康-资讯中心 - 9iHome新赣州房产网">
            <a:extLst>
              <a:ext uri="{FF2B5EF4-FFF2-40B4-BE49-F238E27FC236}">
                <a16:creationId xmlns:a16="http://schemas.microsoft.com/office/drawing/2014/main" id="{BFB0B32B-F5A2-C79A-F039-BEEA887A8BD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04226" y="3866624"/>
            <a:ext cx="1793455" cy="892944"/>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圆角 20">
            <a:extLst>
              <a:ext uri="{FF2B5EF4-FFF2-40B4-BE49-F238E27FC236}">
                <a16:creationId xmlns:a16="http://schemas.microsoft.com/office/drawing/2014/main" id="{A672C1DE-7530-A89A-D079-C44563C81EC2}"/>
              </a:ext>
            </a:extLst>
          </p:cNvPr>
          <p:cNvSpPr/>
          <p:nvPr/>
        </p:nvSpPr>
        <p:spPr>
          <a:xfrm>
            <a:off x="6248400" y="2422997"/>
            <a:ext cx="4286287" cy="2457689"/>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文本框 22">
            <a:extLst>
              <a:ext uri="{FF2B5EF4-FFF2-40B4-BE49-F238E27FC236}">
                <a16:creationId xmlns:a16="http://schemas.microsoft.com/office/drawing/2014/main" id="{48274B4C-7FF9-0363-156C-6E535490AFB2}"/>
              </a:ext>
            </a:extLst>
          </p:cNvPr>
          <p:cNvSpPr txBox="1"/>
          <p:nvPr/>
        </p:nvSpPr>
        <p:spPr>
          <a:xfrm>
            <a:off x="6407969" y="2528153"/>
            <a:ext cx="1880993" cy="1200329"/>
          </a:xfrm>
          <a:prstGeom prst="rect">
            <a:avLst/>
          </a:prstGeom>
          <a:noFill/>
        </p:spPr>
        <p:txBody>
          <a:bodyPr wrap="square">
            <a:spAutoFit/>
          </a:bodyPr>
          <a:lstStyle/>
          <a:p>
            <a:r>
              <a:rPr lang="zh-CN" altLang="zh-CN" sz="1800" b="1" dirty="0">
                <a:effectLst/>
                <a:latin typeface="黑体" panose="02010609060101010101" pitchFamily="49" charset="-122"/>
                <a:ea typeface="黑体" panose="02010609060101010101" pitchFamily="49" charset="-122"/>
                <a:cs typeface="Arial" panose="020B0604020202020204" pitchFamily="34" charset="0"/>
              </a:rPr>
              <a:t>重点领域、重点行业、城乡基层和中小微企业就业支持</a:t>
            </a:r>
            <a:endParaRPr lang="zh-CN" altLang="en-US" b="1" dirty="0">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822E0591-43A1-D536-C9EB-835B781E37E6}"/>
              </a:ext>
            </a:extLst>
          </p:cNvPr>
          <p:cNvSpPr txBox="1"/>
          <p:nvPr/>
        </p:nvSpPr>
        <p:spPr>
          <a:xfrm>
            <a:off x="6393995" y="3807613"/>
            <a:ext cx="2083077" cy="923330"/>
          </a:xfrm>
          <a:prstGeom prst="rect">
            <a:avLst/>
          </a:prstGeom>
          <a:noFill/>
        </p:spPr>
        <p:txBody>
          <a:bodyPr wrap="square">
            <a:spAutoFit/>
          </a:bodyPr>
          <a:lstStyle/>
          <a:p>
            <a:r>
              <a:rPr lang="zh-CN" altLang="zh-CN" sz="1800" b="1" dirty="0">
                <a:effectLst/>
                <a:latin typeface="黑体" panose="02010609060101010101" pitchFamily="49" charset="-122"/>
                <a:ea typeface="黑体" panose="02010609060101010101" pitchFamily="49" charset="-122"/>
                <a:cs typeface="Arial" panose="020B0604020202020204" pitchFamily="34" charset="0"/>
              </a:rPr>
              <a:t>强化基本医疗卫生服务</a:t>
            </a:r>
            <a:r>
              <a:rPr lang="zh-CN" altLang="en-US" b="1" dirty="0">
                <a:latin typeface="黑体" panose="02010609060101010101" pitchFamily="49" charset="-122"/>
                <a:ea typeface="黑体" panose="02010609060101010101" pitchFamily="49" charset="-122"/>
                <a:cs typeface="Arial" panose="020B0604020202020204" pitchFamily="34" charset="0"/>
              </a:rPr>
              <a:t>，</a:t>
            </a:r>
            <a:r>
              <a:rPr lang="zh-CN" altLang="zh-CN" sz="1800" b="1" dirty="0">
                <a:effectLst/>
                <a:latin typeface="黑体" panose="02010609060101010101" pitchFamily="49" charset="-122"/>
                <a:ea typeface="黑体" panose="02010609060101010101" pitchFamily="49" charset="-122"/>
                <a:cs typeface="Arial" panose="020B0604020202020204" pitchFamily="34" charset="0"/>
              </a:rPr>
              <a:t>完善社会保障和服务政策。</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331843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1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1" dur="500" fill="hold"/>
                                            <p:tgtEl>
                                              <p:spTgt spid="12"/>
                                            </p:tgtEl>
                                            <p:attrNameLst>
                                              <p:attrName>ppt_h</p:attrName>
                                            </p:attrNameLst>
                                          </p:cBhvr>
                                          <p:tavLst>
                                            <p:tav tm="0">
                                              <p:val>
                                                <p:strVal val="#ppt_h"/>
                                              </p:val>
                                            </p:tav>
                                            <p:tav tm="100000">
                                              <p:val>
                                                <p:strVal val="#ppt_h"/>
                                              </p:val>
                                            </p:tav>
                                          </p:tavLst>
                                        </p:anim>
                                        <p:anim calcmode="lin" valueType="num">
                                          <p:cBhvr>
                                            <p:cTn id="2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25" dur="500" decel="50000">
                                              <p:stCondLst>
                                                <p:cond delay="0"/>
                                              </p:stCondLst>
                                            </p:cTn>
                                            <p:tgtEl>
                                              <p:spTgt spid="12"/>
                                            </p:tgtEl>
                                          </p:cBhvr>
                                        </p:animEffect>
                                      </p:childTnLst>
                                    </p:cTn>
                                  </p:par>
                                </p:childTnLst>
                              </p:cTn>
                            </p:par>
                            <p:par>
                              <p:cTn id="26" fill="hold">
                                <p:stCondLst>
                                  <p:cond delay="1500"/>
                                </p:stCondLst>
                                <p:childTnLst>
                                  <p:par>
                                    <p:cTn id="27" presetID="47"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4" fill="hold" grpId="0" nodeType="afterEffect" p14:presetBounceEnd="46000">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14:bounceEnd="46000">
                                          <p:cBhvr additive="base">
                                            <p:cTn id="35" dur="500" fill="hold"/>
                                            <p:tgtEl>
                                              <p:spTgt spid="2"/>
                                            </p:tgtEl>
                                            <p:attrNameLst>
                                              <p:attrName>ppt_x</p:attrName>
                                            </p:attrNameLst>
                                          </p:cBhvr>
                                          <p:tavLst>
                                            <p:tav tm="0">
                                              <p:val>
                                                <p:strVal val="#ppt_x"/>
                                              </p:val>
                                            </p:tav>
                                            <p:tav tm="100000">
                                              <p:val>
                                                <p:strVal val="#ppt_x"/>
                                              </p:val>
                                            </p:tav>
                                          </p:tavLst>
                                        </p:anim>
                                        <p:anim calcmode="lin" valueType="num" p14:bounceEnd="46000">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1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1" dur="500" fill="hold"/>
                                            <p:tgtEl>
                                              <p:spTgt spid="12"/>
                                            </p:tgtEl>
                                            <p:attrNameLst>
                                              <p:attrName>ppt_h</p:attrName>
                                            </p:attrNameLst>
                                          </p:cBhvr>
                                          <p:tavLst>
                                            <p:tav tm="0">
                                              <p:val>
                                                <p:strVal val="#ppt_h"/>
                                              </p:val>
                                            </p:tav>
                                            <p:tav tm="100000">
                                              <p:val>
                                                <p:strVal val="#ppt_h"/>
                                              </p:val>
                                            </p:tav>
                                          </p:tavLst>
                                        </p:anim>
                                        <p:anim calcmode="lin" valueType="num">
                                          <p:cBhvr>
                                            <p:cTn id="2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25" dur="500" decel="50000">
                                              <p:stCondLst>
                                                <p:cond delay="0"/>
                                              </p:stCondLst>
                                            </p:cTn>
                                            <p:tgtEl>
                                              <p:spTgt spid="12"/>
                                            </p:tgtEl>
                                          </p:cBhvr>
                                        </p:animEffect>
                                      </p:childTnLst>
                                    </p:cTn>
                                  </p:par>
                                </p:childTnLst>
                              </p:cTn>
                            </p:par>
                            <p:par>
                              <p:cTn id="26" fill="hold">
                                <p:stCondLst>
                                  <p:cond delay="1500"/>
                                </p:stCondLst>
                                <p:childTnLst>
                                  <p:par>
                                    <p:cTn id="27" presetID="47"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4"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p:bldP spid="21"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7" y="2680995"/>
            <a:ext cx="4470245" cy="4470245"/>
          </a:xfrm>
          <a:prstGeom prst="rect">
            <a:avLst/>
          </a:prstGeom>
        </p:spPr>
      </p:pic>
      <p:grpSp>
        <p:nvGrpSpPr>
          <p:cNvPr id="2" name="组合 1"/>
          <p:cNvGrpSpPr/>
          <p:nvPr/>
        </p:nvGrpSpPr>
        <p:grpSpPr>
          <a:xfrm>
            <a:off x="5157623" y="662913"/>
            <a:ext cx="2477179" cy="2186542"/>
            <a:chOff x="1498222" y="2235242"/>
            <a:chExt cx="2477179" cy="2186542"/>
          </a:xfrm>
        </p:grpSpPr>
        <p:sp>
          <p:nvSpPr>
            <p:cNvPr id="3" name="椭圆 2"/>
            <p:cNvSpPr/>
            <p:nvPr/>
          </p:nvSpPr>
          <p:spPr>
            <a:xfrm>
              <a:off x="1579245" y="2395959"/>
              <a:ext cx="1782502" cy="17825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079094" y="3401573"/>
              <a:ext cx="474562" cy="47456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259010" y="2507139"/>
              <a:ext cx="173619" cy="1736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39736" y="2586964"/>
              <a:ext cx="335665" cy="3356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782008" y="2235242"/>
              <a:ext cx="416689" cy="4166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498222" y="2395959"/>
              <a:ext cx="162046" cy="1620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73467" y="4116157"/>
              <a:ext cx="305627" cy="30562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673916" y="3096755"/>
              <a:ext cx="1600007" cy="475615"/>
            </a:xfrm>
            <a:prstGeom prst="rect">
              <a:avLst/>
            </a:prstGeom>
            <a:noFill/>
          </p:spPr>
          <p:txBody>
            <a:bodyPr wrap="square" rtlCol="0">
              <a:spAutoFit/>
            </a:bodyPr>
            <a:lstStyle/>
            <a:p>
              <a:pPr algn="ctr"/>
              <a:r>
                <a:rPr lang="zh-CN" altLang="en-US" sz="2500" b="1" dirty="0">
                  <a:solidFill>
                    <a:schemeClr val="bg1"/>
                  </a:solidFill>
                  <a:latin typeface="微软雅黑" panose="020B0503020204020204" pitchFamily="34" charset="-122"/>
                  <a:ea typeface="微软雅黑" panose="020B0503020204020204" pitchFamily="34" charset="-122"/>
                </a:rPr>
                <a:t>第一部分</a:t>
              </a:r>
            </a:p>
          </p:txBody>
        </p:sp>
      </p:grpSp>
      <p:sp>
        <p:nvSpPr>
          <p:cNvPr id="16" name="文本框 15"/>
          <p:cNvSpPr txBox="1"/>
          <p:nvPr/>
        </p:nvSpPr>
        <p:spPr>
          <a:xfrm>
            <a:off x="1568408" y="3089477"/>
            <a:ext cx="9373660" cy="707886"/>
          </a:xfrm>
          <a:prstGeom prst="rect">
            <a:avLst/>
          </a:prstGeom>
          <a:noFill/>
        </p:spPr>
        <p:txBody>
          <a:bodyPr wrap="square" rtlCol="0">
            <a:spAutoFit/>
          </a:bodyPr>
          <a:lstStyle/>
          <a:p>
            <a:pPr algn="ctr"/>
            <a:r>
              <a:rPr lang="zh-CN" altLang="en-US" sz="4000" b="1" dirty="0">
                <a:solidFill>
                  <a:srgbClr val="BE230B"/>
                </a:solidFill>
                <a:latin typeface="微软雅黑" panose="020B0503020204020204" pitchFamily="34" charset="-122"/>
                <a:ea typeface="微软雅黑" panose="020B0503020204020204" pitchFamily="34" charset="-122"/>
              </a:rPr>
              <a:t>毛泽东思想与中国特色社会主义发展历程</a:t>
            </a:r>
          </a:p>
        </p:txBody>
      </p:sp>
      <p:sp>
        <p:nvSpPr>
          <p:cNvPr id="13" name="文本框 12"/>
          <p:cNvSpPr txBox="1"/>
          <p:nvPr/>
        </p:nvSpPr>
        <p:spPr>
          <a:xfrm>
            <a:off x="5857875" y="4036060"/>
            <a:ext cx="5862320" cy="460375"/>
          </a:xfrm>
          <a:prstGeom prst="rect">
            <a:avLst/>
          </a:prstGeom>
          <a:noFill/>
        </p:spPr>
        <p:txBody>
          <a:bodyPr wrap="square" rtlCol="0">
            <a:spAutoFit/>
          </a:bodyPr>
          <a:lstStyle/>
          <a:p>
            <a:r>
              <a:rPr lang="en-US" altLang="zh-CN" sz="2400" b="1" dirty="0">
                <a:solidFill>
                  <a:srgbClr val="BE230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BE230B"/>
                </a:solidFill>
                <a:latin typeface="微软雅黑" panose="020B0503020204020204" pitchFamily="34" charset="-122"/>
                <a:ea typeface="微软雅黑" panose="020B0503020204020204" pitchFamily="34" charset="-122"/>
                <a:cs typeface="微软雅黑" panose="020B0503020204020204" pitchFamily="34" charset="-122"/>
              </a:rPr>
              <a:t>从理论探索到实践创新</a:t>
            </a:r>
          </a:p>
        </p:txBody>
      </p:sp>
      <p:pic>
        <p:nvPicPr>
          <p:cNvPr id="14" name="图片 13" descr="97812">
            <a:extLst>
              <a:ext uri="{FF2B5EF4-FFF2-40B4-BE49-F238E27FC236}">
                <a16:creationId xmlns:a16="http://schemas.microsoft.com/office/drawing/2014/main" id="{9CEC6DC3-494E-13D6-3102-2CF780C76DA5}"/>
              </a:ext>
            </a:extLst>
          </p:cNvPr>
          <p:cNvPicPr>
            <a:picLocks noChangeAspect="1"/>
          </p:cNvPicPr>
          <p:nvPr/>
        </p:nvPicPr>
        <p:blipFill>
          <a:blip r:embed="rId4"/>
          <a:stretch>
            <a:fillRect/>
          </a:stretch>
        </p:blipFill>
        <p:spPr>
          <a:xfrm>
            <a:off x="-28575" y="5333574"/>
            <a:ext cx="12220575" cy="1518920"/>
          </a:xfrm>
          <a:prstGeom prst="rect">
            <a:avLst/>
          </a:prstGeom>
        </p:spPr>
      </p:pic>
      <p:pic>
        <p:nvPicPr>
          <p:cNvPr id="10" name="图片 9" descr="9">
            <a:extLst>
              <a:ext uri="{FF2B5EF4-FFF2-40B4-BE49-F238E27FC236}">
                <a16:creationId xmlns:a16="http://schemas.microsoft.com/office/drawing/2014/main" id="{66B5ECB8-25C3-03D2-8DD8-44CD3ED7F32E}"/>
              </a:ext>
            </a:extLst>
          </p:cNvPr>
          <p:cNvPicPr>
            <a:picLocks noChangeAspect="1"/>
          </p:cNvPicPr>
          <p:nvPr/>
        </p:nvPicPr>
        <p:blipFill>
          <a:blip r:embed="rId5"/>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17" name="图片 16">
            <a:extLst>
              <a:ext uri="{FF2B5EF4-FFF2-40B4-BE49-F238E27FC236}">
                <a16:creationId xmlns:a16="http://schemas.microsoft.com/office/drawing/2014/main" id="{8661EB92-103C-3C1C-FCDA-79EF2DF880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274" y="143022"/>
            <a:ext cx="612211" cy="6436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1415772" cy="461665"/>
          </a:xfrm>
          <a:prstGeom prst="rect">
            <a:avLst/>
          </a:prstGeom>
        </p:spPr>
        <p:txBody>
          <a:bodyPr wrap="none">
            <a:spAutoFit/>
          </a:bodyPr>
          <a:lstStyle/>
          <a:p>
            <a:pPr lvl="0" defTabSz="914400">
              <a:defRPr/>
            </a:pPr>
            <a:r>
              <a:rPr lang="zh-CN" altLang="en-US" sz="2400" b="1" dirty="0">
                <a:solidFill>
                  <a:srgbClr val="C4001D"/>
                </a:solidFill>
                <a:latin typeface="微软雅黑" panose="020B0503020204020204" pitchFamily="34" charset="-122"/>
                <a:ea typeface="微软雅黑" panose="020B0503020204020204" pitchFamily="34" charset="-122"/>
                <a:sym typeface="+mn-ea"/>
              </a:rPr>
              <a:t>独立自主</a:t>
            </a:r>
            <a:endParaRPr lang="zh-CN" altLang="en-US" sz="2400" b="1" dirty="0">
              <a:solidFill>
                <a:srgbClr val="C4001D"/>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grpSp>
        <p:nvGrpSpPr>
          <p:cNvPr id="12" name="组合 11"/>
          <p:cNvGrpSpPr/>
          <p:nvPr/>
        </p:nvGrpSpPr>
        <p:grpSpPr>
          <a:xfrm>
            <a:off x="3541478" y="1085335"/>
            <a:ext cx="5363845" cy="920057"/>
            <a:chOff x="1774825" y="3280040"/>
            <a:chExt cx="5363845" cy="92005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500630" y="3536580"/>
              <a:ext cx="4638040" cy="430887"/>
            </a:xfrm>
            <a:prstGeom prst="rect">
              <a:avLst/>
            </a:prstGeom>
            <a:noFill/>
          </p:spPr>
          <p:txBody>
            <a:bodyPr wrap="square" rtlCol="0">
              <a:spAutoFit/>
            </a:bodyPr>
            <a:lstStyle/>
            <a:p>
              <a:pPr lvl="0" algn="ctr" defTabSz="914400"/>
              <a:r>
                <a:rPr lang="zh-CN" altLang="en-US" sz="2200" b="1" kern="0" dirty="0">
                  <a:solidFill>
                    <a:prstClr val="white"/>
                  </a:solidFill>
                  <a:latin typeface="Arial" panose="020B0604020202020204"/>
                  <a:ea typeface="微软雅黑" panose="020B0503020204020204" pitchFamily="34" charset="-122"/>
                  <a:sym typeface="+mn-ea"/>
                </a:rPr>
                <a:t>科技自立自强推进</a:t>
              </a:r>
              <a:endParaRPr lang="zh-CN" altLang="en-US" sz="2200" b="1" kern="0" dirty="0">
                <a:solidFill>
                  <a:prstClr val="white"/>
                </a:solidFill>
                <a:latin typeface="Arial" panose="020B0604020202020204"/>
                <a:ea typeface="微软雅黑" panose="020B0503020204020204" pitchFamily="34" charset="-122"/>
              </a:endParaRPr>
            </a:p>
          </p:txBody>
        </p:sp>
      </p:grpSp>
      <p:grpSp>
        <p:nvGrpSpPr>
          <p:cNvPr id="8" name="组合 7">
            <a:extLst>
              <a:ext uri="{FF2B5EF4-FFF2-40B4-BE49-F238E27FC236}">
                <a16:creationId xmlns:a16="http://schemas.microsoft.com/office/drawing/2014/main" id="{27D251A5-C09D-36E4-8CA0-BF635D3A4A7D}"/>
              </a:ext>
            </a:extLst>
          </p:cNvPr>
          <p:cNvGrpSpPr/>
          <p:nvPr/>
        </p:nvGrpSpPr>
        <p:grpSpPr>
          <a:xfrm>
            <a:off x="1250949" y="1995724"/>
            <a:ext cx="6362067" cy="2619375"/>
            <a:chOff x="1250949" y="1995724"/>
            <a:chExt cx="6362067" cy="2619375"/>
          </a:xfrm>
        </p:grpSpPr>
        <p:grpSp>
          <p:nvGrpSpPr>
            <p:cNvPr id="45" name="组合 44"/>
            <p:cNvGrpSpPr/>
            <p:nvPr>
              <p:custDataLst>
                <p:tags r:id="rId2"/>
              </p:custDataLst>
            </p:nvPr>
          </p:nvGrpSpPr>
          <p:grpSpPr>
            <a:xfrm>
              <a:off x="1250949" y="1995724"/>
              <a:ext cx="2790826" cy="2619375"/>
              <a:chOff x="1085849" y="2933700"/>
              <a:chExt cx="2790826" cy="2619375"/>
            </a:xfrm>
          </p:grpSpPr>
          <p:sp>
            <p:nvSpPr>
              <p:cNvPr id="46" name="弧形 45"/>
              <p:cNvSpPr/>
              <p:nvPr/>
            </p:nvSpPr>
            <p:spPr>
              <a:xfrm>
                <a:off x="1085849" y="2933700"/>
                <a:ext cx="2619375" cy="2619375"/>
              </a:xfrm>
              <a:prstGeom prst="arc">
                <a:avLst>
                  <a:gd name="adj1" fmla="val 19185089"/>
                  <a:gd name="adj2" fmla="val 2568900"/>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7" name="组合 46"/>
              <p:cNvGrpSpPr/>
              <p:nvPr/>
            </p:nvGrpSpPr>
            <p:grpSpPr>
              <a:xfrm>
                <a:off x="3267075" y="3324225"/>
                <a:ext cx="609600" cy="1885950"/>
                <a:chOff x="3267075" y="3324225"/>
                <a:chExt cx="609600" cy="1885950"/>
              </a:xfrm>
            </p:grpSpPr>
            <p:sp>
              <p:nvSpPr>
                <p:cNvPr id="48" name="椭圆 47"/>
                <p:cNvSpPr/>
                <p:nvPr>
                  <p:custDataLst>
                    <p:tags r:id="rId6"/>
                  </p:custDataLst>
                </p:nvPr>
              </p:nvSpPr>
              <p:spPr>
                <a:xfrm>
                  <a:off x="3333750" y="3324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9" name="椭圆 48"/>
                <p:cNvSpPr/>
                <p:nvPr>
                  <p:custDataLst>
                    <p:tags r:id="rId7"/>
                  </p:custDataLst>
                </p:nvPr>
              </p:nvSpPr>
              <p:spPr>
                <a:xfrm>
                  <a:off x="3514725" y="4095750"/>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椭圆 49"/>
                <p:cNvSpPr/>
                <p:nvPr>
                  <p:custDataLst>
                    <p:tags r:id="rId8"/>
                  </p:custDataLst>
                </p:nvPr>
              </p:nvSpPr>
              <p:spPr>
                <a:xfrm>
                  <a:off x="3267075" y="4848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7" name="组合 6">
              <a:extLst>
                <a:ext uri="{FF2B5EF4-FFF2-40B4-BE49-F238E27FC236}">
                  <a16:creationId xmlns:a16="http://schemas.microsoft.com/office/drawing/2014/main" id="{BA2C3C45-D9CA-5780-CE2D-8A0EA0FF7968}"/>
                </a:ext>
              </a:extLst>
            </p:cNvPr>
            <p:cNvGrpSpPr/>
            <p:nvPr/>
          </p:nvGrpSpPr>
          <p:grpSpPr>
            <a:xfrm>
              <a:off x="1555750" y="2309754"/>
              <a:ext cx="6057266" cy="2053966"/>
              <a:chOff x="1555750" y="2309754"/>
              <a:chExt cx="6057266" cy="2053966"/>
            </a:xfrm>
          </p:grpSpPr>
          <p:sp>
            <p:nvSpPr>
              <p:cNvPr id="43" name="椭圆 42"/>
              <p:cNvSpPr/>
              <p:nvPr/>
            </p:nvSpPr>
            <p:spPr>
              <a:xfrm>
                <a:off x="1555750" y="2383074"/>
                <a:ext cx="1790700" cy="17907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矩形 43"/>
              <p:cNvSpPr/>
              <p:nvPr/>
            </p:nvSpPr>
            <p:spPr>
              <a:xfrm>
                <a:off x="1624493" y="2966758"/>
                <a:ext cx="1644487" cy="607695"/>
              </a:xfrm>
              <a:prstGeom prst="rect">
                <a:avLst/>
              </a:prstGeom>
            </p:spPr>
            <p:txBody>
              <a:bodyPr wrap="square">
                <a:spAutoFit/>
              </a:bodyPr>
              <a:lstStyle/>
              <a:p>
                <a:pPr algn="ctr" defTabSz="914400">
                  <a:lnSpc>
                    <a:spcPct val="120000"/>
                  </a:lnSpc>
                </a:pPr>
                <a:r>
                  <a:rPr lang="zh-CN" altLang="en-US" sz="2800" b="1" dirty="0">
                    <a:solidFill>
                      <a:prstClr val="white"/>
                    </a:solidFill>
                    <a:latin typeface="微软雅黑" panose="020B0503020204020204" pitchFamily="34" charset="-122"/>
                    <a:ea typeface="微软雅黑" panose="020B0503020204020204" pitchFamily="34" charset="-122"/>
                  </a:rPr>
                  <a:t>理论关联</a:t>
                </a:r>
              </a:p>
            </p:txBody>
          </p:sp>
          <p:sp>
            <p:nvSpPr>
              <p:cNvPr id="55" name="矩形 54"/>
              <p:cNvSpPr/>
              <p:nvPr>
                <p:custDataLst>
                  <p:tags r:id="rId3"/>
                </p:custDataLst>
              </p:nvPr>
            </p:nvSpPr>
            <p:spPr>
              <a:xfrm>
                <a:off x="3484575" y="2423307"/>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01</a:t>
                </a:r>
                <a:endParaRPr lang="zh-CN" altLang="en-US" sz="1200" b="1" dirty="0">
                  <a:solidFill>
                    <a:prstClr val="white"/>
                  </a:solidFill>
                  <a:latin typeface="等线" panose="02010600030101010101" charset="-122"/>
                </a:endParaRPr>
              </a:p>
            </p:txBody>
          </p:sp>
          <p:sp>
            <p:nvSpPr>
              <p:cNvPr id="56" name="矩形 55"/>
              <p:cNvSpPr/>
              <p:nvPr>
                <p:custDataLst>
                  <p:tags r:id="rId4"/>
                </p:custDataLst>
              </p:nvPr>
            </p:nvSpPr>
            <p:spPr>
              <a:xfrm>
                <a:off x="3675075" y="3185307"/>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02</a:t>
                </a:r>
                <a:endParaRPr lang="zh-CN" altLang="en-US" sz="1200" b="1" dirty="0">
                  <a:solidFill>
                    <a:prstClr val="white"/>
                  </a:solidFill>
                  <a:latin typeface="等线" panose="02010600030101010101" charset="-122"/>
                </a:endParaRPr>
              </a:p>
            </p:txBody>
          </p:sp>
          <p:sp>
            <p:nvSpPr>
              <p:cNvPr id="57" name="矩形 56"/>
              <p:cNvSpPr/>
              <p:nvPr>
                <p:custDataLst>
                  <p:tags r:id="rId5"/>
                </p:custDataLst>
              </p:nvPr>
            </p:nvSpPr>
            <p:spPr>
              <a:xfrm>
                <a:off x="3408375" y="3939687"/>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03</a:t>
                </a:r>
                <a:endParaRPr lang="zh-CN" altLang="en-US" sz="1200" b="1" dirty="0">
                  <a:solidFill>
                    <a:prstClr val="white"/>
                  </a:solidFill>
                  <a:latin typeface="等线" panose="02010600030101010101" charset="-122"/>
                </a:endParaRPr>
              </a:p>
            </p:txBody>
          </p:sp>
          <p:sp>
            <p:nvSpPr>
              <p:cNvPr id="58" name="矩形: 圆角 57"/>
              <p:cNvSpPr/>
              <p:nvPr/>
            </p:nvSpPr>
            <p:spPr>
              <a:xfrm>
                <a:off x="4078923" y="2309754"/>
                <a:ext cx="3077528" cy="504565"/>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矩形 58"/>
              <p:cNvSpPr/>
              <p:nvPr/>
            </p:nvSpPr>
            <p:spPr>
              <a:xfrm>
                <a:off x="4057966" y="2401253"/>
                <a:ext cx="3153826" cy="368300"/>
              </a:xfrm>
              <a:prstGeom prst="rect">
                <a:avLst/>
              </a:prstGeom>
            </p:spPr>
            <p:txBody>
              <a:bodyPr wrap="square">
                <a:spAutoFit/>
              </a:bodyPr>
              <a:lstStyle/>
              <a:p>
                <a:pPr algn="ctr" defTabSz="914400"/>
                <a:r>
                  <a:rPr lang="zh-CN" altLang="en-US" b="1" dirty="0">
                    <a:solidFill>
                      <a:srgbClr val="BE230B"/>
                    </a:solidFill>
                    <a:latin typeface="微软雅黑" panose="020B0503020204020204" pitchFamily="34" charset="-122"/>
                    <a:ea typeface="微软雅黑" panose="020B0503020204020204" pitchFamily="34" charset="-122"/>
                  </a:rPr>
                  <a:t>加大关键核心技术攻关力度</a:t>
                </a:r>
                <a:endParaRPr lang="en-US" altLang="zh-CN" b="1" dirty="0">
                  <a:solidFill>
                    <a:srgbClr val="BE230B"/>
                  </a:solidFill>
                  <a:latin typeface="微软雅黑" panose="020B0503020204020204" pitchFamily="34" charset="-122"/>
                  <a:ea typeface="微软雅黑" panose="020B0503020204020204" pitchFamily="34" charset="-122"/>
                </a:endParaRPr>
              </a:p>
            </p:txBody>
          </p:sp>
          <p:sp>
            <p:nvSpPr>
              <p:cNvPr id="2" name="矩形: 圆角 57"/>
              <p:cNvSpPr/>
              <p:nvPr/>
            </p:nvSpPr>
            <p:spPr>
              <a:xfrm>
                <a:off x="4234766" y="3052445"/>
                <a:ext cx="3378250" cy="54991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 name="矩形 2"/>
              <p:cNvSpPr/>
              <p:nvPr/>
            </p:nvSpPr>
            <p:spPr>
              <a:xfrm>
                <a:off x="4556824" y="3147520"/>
                <a:ext cx="2734134" cy="368300"/>
              </a:xfrm>
              <a:prstGeom prst="rect">
                <a:avLst/>
              </a:prstGeom>
            </p:spPr>
            <p:txBody>
              <a:bodyPr wrap="squar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sym typeface="+mn-ea"/>
                  </a:rPr>
                  <a:t>强化科研投入与人才培养</a:t>
                </a:r>
              </a:p>
            </p:txBody>
          </p:sp>
          <p:sp>
            <p:nvSpPr>
              <p:cNvPr id="21" name="矩形: 圆角 57"/>
              <p:cNvSpPr/>
              <p:nvPr/>
            </p:nvSpPr>
            <p:spPr>
              <a:xfrm>
                <a:off x="4078922" y="3813810"/>
                <a:ext cx="2845753" cy="54991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矩形 21"/>
              <p:cNvSpPr/>
              <p:nvPr/>
            </p:nvSpPr>
            <p:spPr>
              <a:xfrm>
                <a:off x="3926963" y="3900805"/>
                <a:ext cx="3153826" cy="368300"/>
              </a:xfrm>
              <a:prstGeom prst="rect">
                <a:avLst/>
              </a:prstGeom>
            </p:spPr>
            <p:txBody>
              <a:bodyPr wrap="squar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rPr>
                  <a:t>前沿性、颠覆性技术研发</a:t>
                </a:r>
                <a:endParaRPr lang="zh-CN" altLang="en-US" b="1" dirty="0">
                  <a:solidFill>
                    <a:srgbClr val="C00000"/>
                  </a:solidFill>
                  <a:latin typeface="微软雅黑" panose="020B0503020204020204" pitchFamily="34" charset="-122"/>
                  <a:ea typeface="微软雅黑" panose="020B0503020204020204" pitchFamily="34" charset="-122"/>
                  <a:sym typeface="+mn-ea"/>
                </a:endParaRPr>
              </a:p>
            </p:txBody>
          </p:sp>
        </p:grpSp>
      </p:grpSp>
      <p:sp>
        <p:nvSpPr>
          <p:cNvPr id="26" name="矩形: 对角圆角 43"/>
          <p:cNvSpPr/>
          <p:nvPr>
            <p:custDataLst>
              <p:tags r:id="rId1"/>
            </p:custDataLst>
          </p:nvPr>
        </p:nvSpPr>
        <p:spPr>
          <a:xfrm>
            <a:off x="1689100" y="4581525"/>
            <a:ext cx="9245600" cy="1092017"/>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1727200" y="4541009"/>
            <a:ext cx="9207500" cy="1143839"/>
          </a:xfrm>
          <a:prstGeom prst="rect">
            <a:avLst/>
          </a:prstGeom>
        </p:spPr>
        <p:txBody>
          <a:bodyPr wrap="square">
            <a:spAutoFit/>
          </a:bodyPr>
          <a:lstStyle/>
          <a:p>
            <a:pPr defTabSz="914400">
              <a:lnSpc>
                <a:spcPct val="150000"/>
              </a:lnSpc>
            </a:pPr>
            <a:r>
              <a:rPr lang="zh-CN" altLang="en-US" sz="2400" b="1" dirty="0">
                <a:latin typeface="微软雅黑" panose="020B0503020204020204" pitchFamily="34" charset="-122"/>
                <a:ea typeface="微软雅黑" panose="020B0503020204020204" pitchFamily="34" charset="-122"/>
              </a:rPr>
              <a:t>“自己动手，丰衣足食”</a:t>
            </a:r>
            <a:endParaRPr lang="en-US" altLang="zh-CN" sz="2400" b="1" dirty="0">
              <a:latin typeface="微软雅黑" panose="020B0503020204020204" pitchFamily="34" charset="-122"/>
              <a:ea typeface="微软雅黑" panose="020B0503020204020204" pitchFamily="34" charset="-122"/>
            </a:endParaRPr>
          </a:p>
          <a:p>
            <a:pPr algn="r" defTabSz="914400">
              <a:lnSpc>
                <a:spcPct val="150000"/>
              </a:lnSpc>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毛泽东</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论持久战</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pic>
        <p:nvPicPr>
          <p:cNvPr id="27" name="图片 26" descr="9">
            <a:extLst>
              <a:ext uri="{FF2B5EF4-FFF2-40B4-BE49-F238E27FC236}">
                <a16:creationId xmlns:a16="http://schemas.microsoft.com/office/drawing/2014/main" id="{1F62FC56-39C6-91C5-4050-2AD45C3603FB}"/>
              </a:ext>
            </a:extLst>
          </p:cNvPr>
          <p:cNvPicPr>
            <a:picLocks noChangeAspect="1"/>
          </p:cNvPicPr>
          <p:nvPr/>
        </p:nvPicPr>
        <p:blipFill>
          <a:blip r:embed="rId11"/>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28" name="Picture 4" descr="北京商报制图">
            <a:extLst>
              <a:ext uri="{FF2B5EF4-FFF2-40B4-BE49-F238E27FC236}">
                <a16:creationId xmlns:a16="http://schemas.microsoft.com/office/drawing/2014/main" id="{10C8432B-66FE-0D1C-1815-A1E775DEA54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C芯片检测解决方案">
            <a:extLst>
              <a:ext uri="{FF2B5EF4-FFF2-40B4-BE49-F238E27FC236}">
                <a16:creationId xmlns:a16="http://schemas.microsoft.com/office/drawing/2014/main" id="{3B311FD8-134D-D231-35ED-03B3B82F33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05323" y="1547259"/>
            <a:ext cx="2201267" cy="1360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半导体行业：从晶圆应用看自主可控 - 粤芯官网">
            <a:extLst>
              <a:ext uri="{FF2B5EF4-FFF2-40B4-BE49-F238E27FC236}">
                <a16:creationId xmlns:a16="http://schemas.microsoft.com/office/drawing/2014/main" id="{50FB27CA-97FD-A16C-89DE-E3F5A82148A1}"/>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23457"/>
          <a:stretch/>
        </p:blipFill>
        <p:spPr bwMode="auto">
          <a:xfrm>
            <a:off x="7799649" y="2977526"/>
            <a:ext cx="2108449" cy="15634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19"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0"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1" dur="500" fill="hold"/>
                                        <p:tgtEl>
                                          <p:spTgt spid="12"/>
                                        </p:tgtEl>
                                        <p:attrNameLst>
                                          <p:attrName>ppt_h</p:attrName>
                                        </p:attrNameLst>
                                      </p:cBhvr>
                                      <p:tavLst>
                                        <p:tav tm="0">
                                          <p:val>
                                            <p:strVal val="#ppt_h"/>
                                          </p:val>
                                        </p:tav>
                                        <p:tav tm="100000">
                                          <p:val>
                                            <p:strVal val="#ppt_h"/>
                                          </p:val>
                                        </p:tav>
                                      </p:tavLst>
                                    </p:anim>
                                    <p:anim calcmode="lin" valueType="num">
                                      <p:cBhvr>
                                        <p:cTn id="22"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3"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4"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25" dur="500" decel="50000">
                                          <p:stCondLst>
                                            <p:cond delay="0"/>
                                          </p:stCondLst>
                                        </p:cTn>
                                        <p:tgtEl>
                                          <p:spTgt spid="12"/>
                                        </p:tgtEl>
                                      </p:cBhvr>
                                    </p:animEffect>
                                  </p:childTnLst>
                                </p:cTn>
                              </p:par>
                            </p:childTnLst>
                          </p:cTn>
                        </p:par>
                        <p:par>
                          <p:cTn id="26" fill="hold">
                            <p:stCondLst>
                              <p:cond delay="1500"/>
                            </p:stCondLst>
                            <p:childTnLst>
                              <p:par>
                                <p:cTn id="27" presetID="47" presetClass="entr" presetSubtype="0"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1415772" cy="461665"/>
          </a:xfrm>
          <a:prstGeom prst="rect">
            <a:avLst/>
          </a:prstGeom>
        </p:spPr>
        <p:txBody>
          <a:bodyPr wrap="none">
            <a:spAutoFit/>
          </a:bodyPr>
          <a:lstStyle/>
          <a:p>
            <a:pPr lvl="0" defTabSz="914400">
              <a:defRPr/>
            </a:pPr>
            <a:r>
              <a:rPr lang="zh-CN" altLang="en-US" sz="2400" b="1" dirty="0">
                <a:solidFill>
                  <a:srgbClr val="C4001D"/>
                </a:solidFill>
                <a:latin typeface="微软雅黑" panose="020B0503020204020204" pitchFamily="34" charset="-122"/>
                <a:ea typeface="微软雅黑" panose="020B0503020204020204" pitchFamily="34" charset="-122"/>
                <a:sym typeface="+mn-ea"/>
              </a:rPr>
              <a:t>独立自主</a:t>
            </a:r>
            <a:endParaRPr lang="zh-CN" altLang="en-US" sz="2400" b="1" dirty="0">
              <a:solidFill>
                <a:srgbClr val="C4001D"/>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grpSp>
        <p:nvGrpSpPr>
          <p:cNvPr id="8" name="组合 7"/>
          <p:cNvGrpSpPr/>
          <p:nvPr/>
        </p:nvGrpSpPr>
        <p:grpSpPr>
          <a:xfrm>
            <a:off x="10605940" y="34967"/>
            <a:ext cx="1462611" cy="1097019"/>
            <a:chOff x="2171699" y="-368027"/>
            <a:chExt cx="8855281" cy="6641827"/>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2149" y="-368027"/>
              <a:ext cx="5533651" cy="3657327"/>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3629" t="7891" r="5813" b="24143"/>
            <a:stretch>
              <a:fillRect/>
            </a:stretch>
          </p:blipFill>
          <p:spPr>
            <a:xfrm>
              <a:off x="2171699" y="1879600"/>
              <a:ext cx="8855281" cy="4394200"/>
            </a:xfrm>
            <a:prstGeom prst="rect">
              <a:avLst/>
            </a:prstGeom>
          </p:spPr>
        </p:pic>
      </p:grpSp>
      <p:sp>
        <p:nvSpPr>
          <p:cNvPr id="29" name="梯形 28"/>
          <p:cNvSpPr/>
          <p:nvPr/>
        </p:nvSpPr>
        <p:spPr>
          <a:xfrm>
            <a:off x="1722" y="4732788"/>
            <a:ext cx="12190279" cy="1761828"/>
          </a:xfrm>
          <a:prstGeom prst="trapezoid">
            <a:avLst>
              <a:gd name="adj" fmla="val 99668"/>
            </a:avLst>
          </a:prstGeom>
          <a:solidFill>
            <a:srgbClr val="BE230B"/>
          </a:solidFill>
          <a:ln w="127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354370" y="1848226"/>
            <a:ext cx="9477095" cy="3161547"/>
            <a:chOff x="1358313" y="2267260"/>
            <a:chExt cx="9477095" cy="3161547"/>
          </a:xfrm>
        </p:grpSpPr>
        <p:sp>
          <p:nvSpPr>
            <p:cNvPr id="31" name="矩形: 剪去单角 444"/>
            <p:cNvSpPr/>
            <p:nvPr/>
          </p:nvSpPr>
          <p:spPr>
            <a:xfrm>
              <a:off x="4670214" y="2267260"/>
              <a:ext cx="2853292" cy="3161547"/>
            </a:xfrm>
            <a:prstGeom prst="snip1Rect">
              <a:avLst>
                <a:gd name="adj" fmla="val 29383"/>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2" name="矩形 31"/>
            <p:cNvSpPr/>
            <p:nvPr/>
          </p:nvSpPr>
          <p:spPr>
            <a:xfrm>
              <a:off x="4670215" y="5305643"/>
              <a:ext cx="2853292" cy="123164"/>
            </a:xfrm>
            <a:prstGeom prst="rect">
              <a:avLst/>
            </a:prstGeom>
            <a:solidFill>
              <a:schemeClr val="bg1"/>
            </a:solidFill>
            <a:ln w="3175">
              <a:noFill/>
              <a:prstDash val="solid"/>
              <a:rou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 name="任意多边形: 形状 445"/>
            <p:cNvSpPr/>
            <p:nvPr/>
          </p:nvSpPr>
          <p:spPr bwMode="auto">
            <a:xfrm>
              <a:off x="6803635" y="2267260"/>
              <a:ext cx="719873" cy="719873"/>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C00000"/>
            </a:solidFill>
            <a:ln w="3175">
              <a:noFill/>
              <a:prstDash val="solid"/>
              <a:round/>
            </a:ln>
            <a:effectLst/>
          </p:spPr>
          <p:txBody>
            <a:bodyPr vert="horz" wrap="square" lIns="121920" tIns="60960" rIns="121920" bIns="60960" anchor="t" anchorCtr="0" compatLnSpc="1">
              <a:normAutofit/>
            </a:bodyPr>
            <a:lstStyle/>
            <a:p>
              <a:pPr lvl="0" algn="r"/>
              <a:r>
                <a:rPr lang="en-US" altLang="zh-CN" sz="2000" b="1">
                  <a:solidFill>
                    <a:schemeClr val="bg1"/>
                  </a:solidFill>
                  <a:latin typeface="微软雅黑" panose="020B0503020204020204" pitchFamily="34" charset="-122"/>
                  <a:ea typeface="微软雅黑" panose="020B0503020204020204" pitchFamily="34" charset="-122"/>
                </a:rPr>
                <a:t>2</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4" name="矩形: 剪去单角 437"/>
            <p:cNvSpPr/>
            <p:nvPr/>
          </p:nvSpPr>
          <p:spPr>
            <a:xfrm>
              <a:off x="1358313" y="2267260"/>
              <a:ext cx="2853292" cy="3161547"/>
            </a:xfrm>
            <a:prstGeom prst="snip1Rect">
              <a:avLst>
                <a:gd name="adj" fmla="val 29383"/>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5" name="矩形 34"/>
            <p:cNvSpPr/>
            <p:nvPr/>
          </p:nvSpPr>
          <p:spPr>
            <a:xfrm>
              <a:off x="1358314" y="5305643"/>
              <a:ext cx="2853292" cy="123164"/>
            </a:xfrm>
            <a:prstGeom prst="rect">
              <a:avLst/>
            </a:prstGeom>
            <a:solidFill>
              <a:schemeClr val="bg1"/>
            </a:solidFill>
            <a:ln w="3175">
              <a:noFill/>
              <a:prstDash val="solid"/>
              <a:rou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任意多边形: 形状 438"/>
            <p:cNvSpPr/>
            <p:nvPr/>
          </p:nvSpPr>
          <p:spPr bwMode="auto">
            <a:xfrm>
              <a:off x="3491734" y="2267260"/>
              <a:ext cx="719873" cy="719873"/>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C00000"/>
            </a:solidFill>
            <a:ln w="3175">
              <a:noFill/>
              <a:prstDash val="solid"/>
              <a:round/>
            </a:ln>
            <a:effectLst/>
          </p:spPr>
          <p:txBody>
            <a:bodyPr vert="horz" wrap="square" lIns="121920" tIns="60960" rIns="121920" bIns="60960" anchor="t" anchorCtr="0" compatLnSpc="1">
              <a:normAutofit/>
            </a:bodyPr>
            <a:lstStyle/>
            <a:p>
              <a:pPr lvl="0" algn="r"/>
              <a:r>
                <a:rPr lang="en-US" altLang="ko-KR" sz="2000" b="1">
                  <a:solidFill>
                    <a:schemeClr val="bg1"/>
                  </a:solidFill>
                  <a:latin typeface="微软雅黑" panose="020B0503020204020204" pitchFamily="34" charset="-122"/>
                  <a:ea typeface="微软雅黑" panose="020B0503020204020204" pitchFamily="34" charset="-122"/>
                </a:rPr>
                <a:t>1</a:t>
              </a:r>
              <a:endParaRPr lang="en-US" altLang="ko-KR" sz="2000" b="1" dirty="0">
                <a:solidFill>
                  <a:schemeClr val="bg1"/>
                </a:solidFill>
                <a:latin typeface="微软雅黑" panose="020B0503020204020204" pitchFamily="34" charset="-122"/>
                <a:ea typeface="微软雅黑" panose="020B0503020204020204" pitchFamily="34" charset="-122"/>
              </a:endParaRPr>
            </a:p>
          </p:txBody>
        </p:sp>
        <p:sp>
          <p:nvSpPr>
            <p:cNvPr id="37" name="矩形: 剪去单角 455"/>
            <p:cNvSpPr/>
            <p:nvPr/>
          </p:nvSpPr>
          <p:spPr>
            <a:xfrm>
              <a:off x="7982114" y="2267260"/>
              <a:ext cx="2853292" cy="3161547"/>
            </a:xfrm>
            <a:prstGeom prst="snip1Rect">
              <a:avLst>
                <a:gd name="adj" fmla="val 29383"/>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8" name="矩形 37"/>
            <p:cNvSpPr/>
            <p:nvPr/>
          </p:nvSpPr>
          <p:spPr>
            <a:xfrm>
              <a:off x="7982115" y="5305643"/>
              <a:ext cx="2853292" cy="123164"/>
            </a:xfrm>
            <a:prstGeom prst="rect">
              <a:avLst/>
            </a:prstGeom>
            <a:solidFill>
              <a:schemeClr val="bg1"/>
            </a:solidFill>
            <a:ln w="3175">
              <a:noFill/>
              <a:prstDash val="solid"/>
              <a:rou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任意多边形: 形状 456"/>
            <p:cNvSpPr/>
            <p:nvPr/>
          </p:nvSpPr>
          <p:spPr bwMode="auto">
            <a:xfrm>
              <a:off x="10115535" y="2267260"/>
              <a:ext cx="719873" cy="719873"/>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C00000"/>
            </a:solidFill>
            <a:ln w="3175">
              <a:noFill/>
              <a:prstDash val="solid"/>
              <a:round/>
            </a:ln>
            <a:effectLst/>
          </p:spPr>
          <p:txBody>
            <a:bodyPr vert="horz" wrap="square" lIns="121920" tIns="60960" rIns="121920" bIns="60960" anchor="t" anchorCtr="0" compatLnSpc="1">
              <a:normAutofit/>
            </a:bodyPr>
            <a:lstStyle/>
            <a:p>
              <a:pPr lvl="0" algn="r"/>
              <a:r>
                <a:rPr lang="en-US" altLang="ko-KR" sz="2000" b="1" dirty="0">
                  <a:solidFill>
                    <a:schemeClr val="bg1"/>
                  </a:solidFill>
                  <a:latin typeface="微软雅黑" panose="020B0503020204020204" pitchFamily="34" charset="-122"/>
                  <a:ea typeface="微软雅黑" panose="020B0503020204020204" pitchFamily="34" charset="-122"/>
                </a:rPr>
                <a:t>3</a:t>
              </a:r>
            </a:p>
          </p:txBody>
        </p:sp>
        <p:sp>
          <p:nvSpPr>
            <p:cNvPr id="41" name="文本框 40"/>
            <p:cNvSpPr txBox="1"/>
            <p:nvPr/>
          </p:nvSpPr>
          <p:spPr>
            <a:xfrm>
              <a:off x="1423895" y="2711994"/>
              <a:ext cx="2684141" cy="2634183"/>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坚定维护国家主权、安全和发展利益。我国始终把国家的核心利益置于首位，坚定维护国家主权、安全和发展利益，确保国家在国际事务中拥有独立的战略判断和主动权。</a:t>
              </a:r>
            </a:p>
          </p:txBody>
        </p:sp>
        <p:sp>
          <p:nvSpPr>
            <p:cNvPr id="43" name="文本框 42"/>
            <p:cNvSpPr txBox="1"/>
            <p:nvPr/>
          </p:nvSpPr>
          <p:spPr>
            <a:xfrm>
              <a:off x="4801720" y="2794749"/>
              <a:ext cx="2684141" cy="2264851"/>
            </a:xfrm>
            <a:prstGeom prst="rect">
              <a:avLst/>
            </a:prstGeom>
            <a:noFill/>
          </p:spPr>
          <p:txBody>
            <a:bodyPr wrap="square" rtlCol="0">
              <a:spAutoFit/>
            </a:bodyPr>
            <a:lstStyle>
              <a:defPPr>
                <a:defRPr lang="en-US"/>
              </a:defPPr>
              <a:lvl1pPr>
                <a:lnSpc>
                  <a:spcPct val="150000"/>
                </a:lnSpc>
                <a:defRPr sz="1600">
                  <a:solidFill>
                    <a:schemeClr val="bg1"/>
                  </a:solidFill>
                  <a:latin typeface="微软雅黑" panose="020B0503020204020204" pitchFamily="34" charset="-122"/>
                  <a:ea typeface="微软雅黑" panose="020B0503020204020204" pitchFamily="34" charset="-122"/>
                </a:defRPr>
              </a:lvl1pPr>
            </a:lstStyle>
            <a:p>
              <a:r>
                <a:rPr lang="zh-CN" altLang="en-US" dirty="0"/>
                <a:t>反对霸权主义和单边主义，推动全球治理。坚决反对一切形式的霸权主义、强权政治和单边主义，主张通过平等协商、互利共赢的方式解决国际问题。</a:t>
              </a:r>
            </a:p>
          </p:txBody>
        </p:sp>
        <p:sp>
          <p:nvSpPr>
            <p:cNvPr id="45" name="文本框 44"/>
            <p:cNvSpPr txBox="1"/>
            <p:nvPr/>
          </p:nvSpPr>
          <p:spPr>
            <a:xfrm>
              <a:off x="8083964" y="2794749"/>
              <a:ext cx="2684141" cy="1895519"/>
            </a:xfrm>
            <a:prstGeom prst="rect">
              <a:avLst/>
            </a:prstGeom>
            <a:noFill/>
          </p:spPr>
          <p:txBody>
            <a:bodyPr wrap="square" rtlCol="0">
              <a:spAutoFit/>
            </a:bodyPr>
            <a:lstStyle>
              <a:defPPr>
                <a:defRPr lang="en-US"/>
              </a:defPPr>
              <a:lvl1pPr>
                <a:lnSpc>
                  <a:spcPct val="150000"/>
                </a:lnSpc>
                <a:defRPr sz="1600">
                  <a:solidFill>
                    <a:schemeClr val="bg1"/>
                  </a:solidFill>
                  <a:latin typeface="微软雅黑" panose="020B0503020204020204" pitchFamily="34" charset="-122"/>
                  <a:ea typeface="微软雅黑" panose="020B0503020204020204" pitchFamily="34" charset="-122"/>
                </a:defRPr>
              </a:lvl1pPr>
            </a:lstStyle>
            <a:p>
              <a:r>
                <a:rPr lang="zh-CN" altLang="en-US" dirty="0"/>
                <a:t>坚持独立自主的外交原则。始终坚持独立自主的和平外交政策，秉持是非标准不取决于外部压力，而是以事情本身为依据，独立作出判断。</a:t>
              </a:r>
            </a:p>
          </p:txBody>
        </p:sp>
      </p:grpSp>
      <p:grpSp>
        <p:nvGrpSpPr>
          <p:cNvPr id="46" name="组合 45"/>
          <p:cNvGrpSpPr/>
          <p:nvPr/>
        </p:nvGrpSpPr>
        <p:grpSpPr>
          <a:xfrm>
            <a:off x="4597603" y="880539"/>
            <a:ext cx="3042000" cy="776812"/>
            <a:chOff x="4600684" y="1040450"/>
            <a:chExt cx="3042000" cy="776812"/>
          </a:xfrm>
        </p:grpSpPr>
        <p:grpSp>
          <p:nvGrpSpPr>
            <p:cNvPr id="47" name="Group 65"/>
            <p:cNvGrpSpPr/>
            <p:nvPr/>
          </p:nvGrpSpPr>
          <p:grpSpPr>
            <a:xfrm>
              <a:off x="4600684" y="1040450"/>
              <a:ext cx="3042000" cy="776812"/>
              <a:chOff x="1043884" y="1935419"/>
              <a:chExt cx="628597" cy="1514387"/>
            </a:xfrm>
            <a:solidFill>
              <a:srgbClr val="E20000"/>
            </a:solidFill>
          </p:grpSpPr>
          <p:sp>
            <p:nvSpPr>
              <p:cNvPr id="49" name="Rectangle 25"/>
              <p:cNvSpPr/>
              <p:nvPr/>
            </p:nvSpPr>
            <p:spPr>
              <a:xfrm>
                <a:off x="1043885" y="1935419"/>
                <a:ext cx="628596" cy="8772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50" name="Isosceles Triangle 26"/>
              <p:cNvSpPr/>
              <p:nvPr/>
            </p:nvSpPr>
            <p:spPr>
              <a:xfrm rot="10800000">
                <a:off x="1043884" y="2812687"/>
                <a:ext cx="628597" cy="6371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sp>
          <p:nvSpPr>
            <p:cNvPr id="48" name="文本框 47"/>
            <p:cNvSpPr txBox="1"/>
            <p:nvPr/>
          </p:nvSpPr>
          <p:spPr>
            <a:xfrm>
              <a:off x="5047768" y="1182761"/>
              <a:ext cx="2096463"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外交政策坚定立场</a:t>
              </a:r>
            </a:p>
          </p:txBody>
        </p:sp>
      </p:grpSp>
      <p:sp>
        <p:nvSpPr>
          <p:cNvPr id="2" name="矩形 1">
            <a:extLst>
              <a:ext uri="{FF2B5EF4-FFF2-40B4-BE49-F238E27FC236}">
                <a16:creationId xmlns:a16="http://schemas.microsoft.com/office/drawing/2014/main" id="{2277FBFF-FEC7-D046-AF77-5A79210AD185}"/>
              </a:ext>
            </a:extLst>
          </p:cNvPr>
          <p:cNvSpPr/>
          <p:nvPr/>
        </p:nvSpPr>
        <p:spPr>
          <a:xfrm>
            <a:off x="1707379" y="5123318"/>
            <a:ext cx="9207500" cy="1135054"/>
          </a:xfrm>
          <a:prstGeom prst="rect">
            <a:avLst/>
          </a:prstGeom>
        </p:spPr>
        <p:txBody>
          <a:bodyPr wrap="square">
            <a:spAutoFit/>
          </a:bodyPr>
          <a:lstStyle/>
          <a:p>
            <a:pPr defTabSz="914400">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“独立自主、自力更生”</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r" defTabSz="914400">
              <a:lnSpc>
                <a:spcPct val="150000"/>
              </a:lnSpc>
            </a:pP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毛泽东</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论人民民主专政</a:t>
            </a:r>
            <a:r>
              <a:rPr lang="en-US" altLang="zh-CN" sz="2400" b="1" dirty="0">
                <a:solidFill>
                  <a:schemeClr val="bg1"/>
                </a:solidFill>
                <a:latin typeface="微软雅黑" panose="020B0503020204020204" pitchFamily="34" charset="-122"/>
                <a:ea typeface="微软雅黑" panose="020B0503020204020204" pitchFamily="34" charset="-122"/>
              </a:rPr>
              <a: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31"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1000" fill="hold"/>
                                        <p:tgtEl>
                                          <p:spTgt spid="46"/>
                                        </p:tgtEl>
                                        <p:attrNameLst>
                                          <p:attrName>ppt_w</p:attrName>
                                        </p:attrNameLst>
                                      </p:cBhvr>
                                      <p:tavLst>
                                        <p:tav tm="0">
                                          <p:val>
                                            <p:fltVal val="0"/>
                                          </p:val>
                                        </p:tav>
                                        <p:tav tm="100000">
                                          <p:val>
                                            <p:strVal val="#ppt_w"/>
                                          </p:val>
                                        </p:tav>
                                      </p:tavLst>
                                    </p:anim>
                                    <p:anim calcmode="lin" valueType="num">
                                      <p:cBhvr>
                                        <p:cTn id="31" dur="1000" fill="hold"/>
                                        <p:tgtEl>
                                          <p:spTgt spid="46"/>
                                        </p:tgtEl>
                                        <p:attrNameLst>
                                          <p:attrName>ppt_h</p:attrName>
                                        </p:attrNameLst>
                                      </p:cBhvr>
                                      <p:tavLst>
                                        <p:tav tm="0">
                                          <p:val>
                                            <p:fltVal val="0"/>
                                          </p:val>
                                        </p:tav>
                                        <p:tav tm="100000">
                                          <p:val>
                                            <p:strVal val="#ppt_h"/>
                                          </p:val>
                                        </p:tav>
                                      </p:tavLst>
                                    </p:anim>
                                    <p:anim calcmode="lin" valueType="num">
                                      <p:cBhvr>
                                        <p:cTn id="32" dur="1000" fill="hold"/>
                                        <p:tgtEl>
                                          <p:spTgt spid="46"/>
                                        </p:tgtEl>
                                        <p:attrNameLst>
                                          <p:attrName>style.rotation</p:attrName>
                                        </p:attrNameLst>
                                      </p:cBhvr>
                                      <p:tavLst>
                                        <p:tav tm="0">
                                          <p:val>
                                            <p:fltVal val="90"/>
                                          </p:val>
                                        </p:tav>
                                        <p:tav tm="100000">
                                          <p:val>
                                            <p:fltVal val="0"/>
                                          </p:val>
                                        </p:tav>
                                      </p:tavLst>
                                    </p:anim>
                                    <p:animEffect transition="in" filter="fade">
                                      <p:cBhvr>
                                        <p:cTn id="33" dur="1000"/>
                                        <p:tgtEl>
                                          <p:spTgt spid="46"/>
                                        </p:tgtEl>
                                      </p:cBhvr>
                                    </p:animEffect>
                                  </p:childTnLst>
                                </p:cTn>
                              </p:par>
                              <p:par>
                                <p:cTn id="34" presetID="14" presetClass="entr" presetSubtype="1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randombar(horizontal)">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1243646" y="1652336"/>
            <a:ext cx="9855200" cy="3561349"/>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1134546" y="279791"/>
            <a:ext cx="8002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总结</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grpSp>
        <p:nvGrpSpPr>
          <p:cNvPr id="8" name="组合 7"/>
          <p:cNvGrpSpPr/>
          <p:nvPr/>
        </p:nvGrpSpPr>
        <p:grpSpPr>
          <a:xfrm>
            <a:off x="10605940" y="34967"/>
            <a:ext cx="1462611" cy="1097019"/>
            <a:chOff x="2171699" y="-368027"/>
            <a:chExt cx="8855281" cy="6641827"/>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2149" y="-368027"/>
              <a:ext cx="5533651" cy="3657327"/>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3629" t="7891" r="5813" b="24143"/>
            <a:stretch>
              <a:fillRect/>
            </a:stretch>
          </p:blipFill>
          <p:spPr>
            <a:xfrm>
              <a:off x="2171699" y="1879600"/>
              <a:ext cx="8855281" cy="4394200"/>
            </a:xfrm>
            <a:prstGeom prst="rect">
              <a:avLst/>
            </a:prstGeom>
          </p:spPr>
        </p:pic>
      </p:grpSp>
      <p:grpSp>
        <p:nvGrpSpPr>
          <p:cNvPr id="25" name="组合 24"/>
          <p:cNvGrpSpPr/>
          <p:nvPr/>
        </p:nvGrpSpPr>
        <p:grpSpPr>
          <a:xfrm>
            <a:off x="2555201" y="1991889"/>
            <a:ext cx="477051" cy="411251"/>
            <a:chOff x="6096000" y="1592263"/>
            <a:chExt cx="477051" cy="411251"/>
          </a:xfrm>
        </p:grpSpPr>
        <p:grpSp>
          <p:nvGrpSpPr>
            <p:cNvPr id="26" name="组合 25"/>
            <p:cNvGrpSpPr/>
            <p:nvPr/>
          </p:nvGrpSpPr>
          <p:grpSpPr>
            <a:xfrm>
              <a:off x="6096000" y="1592263"/>
              <a:ext cx="477051" cy="411251"/>
              <a:chOff x="6143548" y="1493115"/>
              <a:chExt cx="795732" cy="685976"/>
            </a:xfrm>
          </p:grpSpPr>
          <p:sp>
            <p:nvSpPr>
              <p:cNvPr id="28" name="六边形 27"/>
              <p:cNvSpPr/>
              <p:nvPr/>
            </p:nvSpPr>
            <p:spPr>
              <a:xfrm>
                <a:off x="6258560" y="1592263"/>
                <a:ext cx="565709" cy="487680"/>
              </a:xfrm>
              <a:prstGeom prst="hexagon">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六边形 28"/>
              <p:cNvSpPr/>
              <p:nvPr/>
            </p:nvSpPr>
            <p:spPr>
              <a:xfrm>
                <a:off x="6143548" y="1493115"/>
                <a:ext cx="795732" cy="685976"/>
              </a:xfrm>
              <a:prstGeom prst="hexagon">
                <a:avLst/>
              </a:prstGeom>
              <a:noFill/>
              <a:ln w="28575"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0730" y="1698136"/>
              <a:ext cx="187589" cy="195906"/>
            </a:xfrm>
            <a:prstGeom prst="rect">
              <a:avLst/>
            </a:prstGeom>
          </p:spPr>
        </p:pic>
      </p:grpSp>
      <p:grpSp>
        <p:nvGrpSpPr>
          <p:cNvPr id="30" name="组合 29"/>
          <p:cNvGrpSpPr/>
          <p:nvPr/>
        </p:nvGrpSpPr>
        <p:grpSpPr>
          <a:xfrm>
            <a:off x="2555201" y="3610175"/>
            <a:ext cx="477051" cy="411251"/>
            <a:chOff x="6096000" y="3210549"/>
            <a:chExt cx="477051" cy="411251"/>
          </a:xfrm>
        </p:grpSpPr>
        <p:grpSp>
          <p:nvGrpSpPr>
            <p:cNvPr id="31" name="组合 30"/>
            <p:cNvGrpSpPr/>
            <p:nvPr/>
          </p:nvGrpSpPr>
          <p:grpSpPr>
            <a:xfrm>
              <a:off x="6096000" y="3210549"/>
              <a:ext cx="477051" cy="411251"/>
              <a:chOff x="6143548" y="1493115"/>
              <a:chExt cx="795732" cy="685976"/>
            </a:xfrm>
          </p:grpSpPr>
          <p:sp>
            <p:nvSpPr>
              <p:cNvPr id="33" name="六边形 32"/>
              <p:cNvSpPr/>
              <p:nvPr/>
            </p:nvSpPr>
            <p:spPr>
              <a:xfrm>
                <a:off x="6258560" y="1592263"/>
                <a:ext cx="565709" cy="487680"/>
              </a:xfrm>
              <a:prstGeom prst="hexagon">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六边形 33"/>
              <p:cNvSpPr/>
              <p:nvPr/>
            </p:nvSpPr>
            <p:spPr>
              <a:xfrm>
                <a:off x="6143548" y="1493115"/>
                <a:ext cx="795732" cy="685976"/>
              </a:xfrm>
              <a:prstGeom prst="hexagon">
                <a:avLst/>
              </a:prstGeom>
              <a:noFill/>
              <a:ln w="28575"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0730" y="3318221"/>
              <a:ext cx="187589" cy="195906"/>
            </a:xfrm>
            <a:prstGeom prst="rect">
              <a:avLst/>
            </a:prstGeom>
          </p:spPr>
        </p:pic>
      </p:grpSp>
      <p:sp>
        <p:nvSpPr>
          <p:cNvPr id="36" name="文本框 35"/>
          <p:cNvSpPr txBox="1"/>
          <p:nvPr/>
        </p:nvSpPr>
        <p:spPr>
          <a:xfrm>
            <a:off x="3143761" y="3621573"/>
            <a:ext cx="1800493" cy="369332"/>
          </a:xfrm>
          <a:prstGeom prst="rect">
            <a:avLst/>
          </a:prstGeom>
        </p:spPr>
        <p:txBody>
          <a:bodyPr wrap="none">
            <a:spAutoFit/>
          </a:bodyPr>
          <a:lstStyle>
            <a:defPPr>
              <a:defRPr lang="en-US"/>
            </a:defPPr>
            <a:lvl1pPr defTabSz="914400">
              <a:defRPr b="1">
                <a:solidFill>
                  <a:srgbClr val="C4001D"/>
                </a:solidFill>
                <a:latin typeface="微软雅黑" panose="020B0503020204020204" pitchFamily="34" charset="-122"/>
                <a:ea typeface="微软雅黑" panose="020B0503020204020204" pitchFamily="34" charset="-122"/>
              </a:defRPr>
            </a:lvl1pPr>
          </a:lstStyle>
          <a:p>
            <a:r>
              <a:rPr lang="zh-CN" altLang="en-US" dirty="0"/>
              <a:t>继承与发展并重</a:t>
            </a:r>
          </a:p>
        </p:txBody>
      </p:sp>
      <p:sp>
        <p:nvSpPr>
          <p:cNvPr id="40" name="矩形 39"/>
          <p:cNvSpPr/>
          <p:nvPr/>
        </p:nvSpPr>
        <p:spPr>
          <a:xfrm>
            <a:off x="2502192" y="2528720"/>
            <a:ext cx="7861008" cy="874407"/>
          </a:xfrm>
          <a:prstGeom prst="rect">
            <a:avLst/>
          </a:prstGeom>
        </p:spPr>
        <p:txBody>
          <a:bodyPr wrap="square">
            <a:spAutoFit/>
          </a:bodyPr>
          <a:lstStyle/>
          <a:p>
            <a:pPr algn="just" defTabSz="914400">
              <a:lnSpc>
                <a:spcPct val="150000"/>
              </a:lnSpc>
            </a:pPr>
            <a:r>
              <a:rPr lang="zh-CN" altLang="en-US" dirty="0">
                <a:solidFill>
                  <a:srgbClr val="565656"/>
                </a:solidFill>
                <a:latin typeface="微软雅黑" panose="020B0503020204020204" pitchFamily="34" charset="-122"/>
                <a:ea typeface="微软雅黑" panose="020B0503020204020204" pitchFamily="34" charset="-122"/>
              </a:rPr>
              <a:t>从经济发展到科技创新，从民生保障到外交政策，毛泽东思想在</a:t>
            </a:r>
            <a:r>
              <a:rPr lang="en-US" altLang="zh-CN" dirty="0">
                <a:solidFill>
                  <a:srgbClr val="565656"/>
                </a:solidFill>
                <a:latin typeface="微软雅黑" panose="020B0503020204020204" pitchFamily="34" charset="-122"/>
                <a:ea typeface="微软雅黑" panose="020B0503020204020204" pitchFamily="34" charset="-122"/>
              </a:rPr>
              <a:t>2025</a:t>
            </a:r>
            <a:r>
              <a:rPr lang="zh-CN" altLang="en-US" dirty="0">
                <a:solidFill>
                  <a:srgbClr val="565656"/>
                </a:solidFill>
                <a:latin typeface="微软雅黑" panose="020B0503020204020204" pitchFamily="34" charset="-122"/>
                <a:ea typeface="微软雅黑" panose="020B0503020204020204" pitchFamily="34" charset="-122"/>
              </a:rPr>
              <a:t>年两会精神中得以生动体现。</a:t>
            </a:r>
          </a:p>
        </p:txBody>
      </p:sp>
      <p:sp>
        <p:nvSpPr>
          <p:cNvPr id="41" name="矩形 40"/>
          <p:cNvSpPr/>
          <p:nvPr/>
        </p:nvSpPr>
        <p:spPr>
          <a:xfrm>
            <a:off x="3143761" y="2025707"/>
            <a:ext cx="2031325" cy="369332"/>
          </a:xfrm>
          <a:prstGeom prst="rect">
            <a:avLst/>
          </a:prstGeom>
        </p:spPr>
        <p:txBody>
          <a:bodyPr wrap="none">
            <a:spAutoFit/>
          </a:bodyPr>
          <a:lstStyle/>
          <a:p>
            <a:pPr defTabSz="914400"/>
            <a:r>
              <a:rPr lang="zh-CN" altLang="en-US" b="1" dirty="0">
                <a:solidFill>
                  <a:srgbClr val="C4001D"/>
                </a:solidFill>
                <a:latin typeface="微软雅黑" panose="020B0503020204020204" pitchFamily="34" charset="-122"/>
                <a:ea typeface="微软雅黑" panose="020B0503020204020204" pitchFamily="34" charset="-122"/>
              </a:rPr>
              <a:t>理论指导贯穿始终</a:t>
            </a:r>
            <a:endParaRPr lang="zh-CN" altLang="en-US" b="1" dirty="0">
              <a:solidFill>
                <a:srgbClr val="C4001D"/>
              </a:solidFill>
              <a:latin typeface="等线" panose="02010600030101010101" charset="-122"/>
            </a:endParaRPr>
          </a:p>
        </p:txBody>
      </p:sp>
      <p:sp>
        <p:nvSpPr>
          <p:cNvPr id="43" name="矩形 42"/>
          <p:cNvSpPr/>
          <p:nvPr/>
        </p:nvSpPr>
        <p:spPr>
          <a:xfrm>
            <a:off x="2534276" y="4165539"/>
            <a:ext cx="7861008" cy="874407"/>
          </a:xfrm>
          <a:prstGeom prst="rect">
            <a:avLst/>
          </a:prstGeom>
        </p:spPr>
        <p:txBody>
          <a:bodyPr wrap="square">
            <a:spAutoFit/>
          </a:bodyPr>
          <a:lstStyle/>
          <a:p>
            <a:pPr algn="just" defTabSz="914400">
              <a:lnSpc>
                <a:spcPct val="150000"/>
              </a:lnSpc>
            </a:pPr>
            <a:r>
              <a:rPr lang="zh-CN" altLang="en-US" dirty="0">
                <a:solidFill>
                  <a:srgbClr val="565656"/>
                </a:solidFill>
                <a:latin typeface="微软雅黑" panose="020B0503020204020204" pitchFamily="34" charset="-122"/>
                <a:ea typeface="微软雅黑" panose="020B0503020204020204" pitchFamily="34" charset="-122"/>
              </a:rPr>
              <a:t>在传承毛泽东思想精髓的基础上，中国特色社会主义事业正不断开创新局面，迈向高质量发展新阶段。</a:t>
            </a:r>
          </a:p>
        </p:txBody>
      </p:sp>
      <p:sp>
        <p:nvSpPr>
          <p:cNvPr id="2" name="矩形: 对角圆角 1"/>
          <p:cNvSpPr/>
          <p:nvPr/>
        </p:nvSpPr>
        <p:spPr>
          <a:xfrm>
            <a:off x="2502192" y="2577774"/>
            <a:ext cx="8001568" cy="825353"/>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对角圆角 43"/>
          <p:cNvSpPr/>
          <p:nvPr/>
        </p:nvSpPr>
        <p:spPr>
          <a:xfrm>
            <a:off x="2534276" y="4206542"/>
            <a:ext cx="8001568" cy="874407"/>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605192" y="4919189"/>
            <a:ext cx="2591844" cy="193637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14:presetBounceEnd="46000">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14:bounceEnd="46000">
                                          <p:cBhvr additive="base">
                                            <p:cTn id="28"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49" presetClass="entr" presetSubtype="0" decel="10000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 calcmode="lin" valueType="num">
                                          <p:cBhvr>
                                            <p:cTn id="35" dur="500" fill="hold"/>
                                            <p:tgtEl>
                                              <p:spTgt spid="25"/>
                                            </p:tgtEl>
                                            <p:attrNameLst>
                                              <p:attrName>style.rotation</p:attrName>
                                            </p:attrNameLst>
                                          </p:cBhvr>
                                          <p:tavLst>
                                            <p:tav tm="0">
                                              <p:val>
                                                <p:fltVal val="360"/>
                                              </p:val>
                                            </p:tav>
                                            <p:tav tm="100000">
                                              <p:val>
                                                <p:fltVal val="0"/>
                                              </p:val>
                                            </p:tav>
                                          </p:tavLst>
                                        </p:anim>
                                        <p:animEffect transition="in" filter="fade">
                                          <p:cBhvr>
                                            <p:cTn id="36" dur="500"/>
                                            <p:tgtEl>
                                              <p:spTgt spid="25"/>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 calcmode="lin" valueType="num">
                                          <p:cBhvr>
                                            <p:cTn id="41" dur="500" fill="hold"/>
                                            <p:tgtEl>
                                              <p:spTgt spid="30"/>
                                            </p:tgtEl>
                                            <p:attrNameLst>
                                              <p:attrName>style.rotation</p:attrName>
                                            </p:attrNameLst>
                                          </p:cBhvr>
                                          <p:tavLst>
                                            <p:tav tm="0">
                                              <p:val>
                                                <p:fltVal val="360"/>
                                              </p:val>
                                            </p:tav>
                                            <p:tav tm="100000">
                                              <p:val>
                                                <p:fltVal val="0"/>
                                              </p:val>
                                            </p:tav>
                                          </p:tavLst>
                                        </p:anim>
                                        <p:animEffect transition="in" filter="fade">
                                          <p:cBhvr>
                                            <p:cTn id="42" dur="500"/>
                                            <p:tgtEl>
                                              <p:spTgt spid="30"/>
                                            </p:tgtEl>
                                          </p:cBhvr>
                                        </p:animEffect>
                                      </p:childTnLst>
                                    </p:cTn>
                                  </p:par>
                                  <p:par>
                                    <p:cTn id="43" presetID="42" presetClass="entr" presetSubtype="0" fill="hold" grpId="0" nodeType="withEffect">
                                      <p:stCondLst>
                                        <p:cond delay="10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anim calcmode="lin" valueType="num">
                                          <p:cBhvr>
                                            <p:cTn id="46" dur="500" fill="hold"/>
                                            <p:tgtEl>
                                              <p:spTgt spid="36"/>
                                            </p:tgtEl>
                                            <p:attrNameLst>
                                              <p:attrName>ppt_x</p:attrName>
                                            </p:attrNameLst>
                                          </p:cBhvr>
                                          <p:tavLst>
                                            <p:tav tm="0">
                                              <p:val>
                                                <p:strVal val="#ppt_x"/>
                                              </p:val>
                                            </p:tav>
                                            <p:tav tm="100000">
                                              <p:val>
                                                <p:strVal val="#ppt_x"/>
                                              </p:val>
                                            </p:tav>
                                          </p:tavLst>
                                        </p:anim>
                                        <p:anim calcmode="lin" valueType="num">
                                          <p:cBhvr>
                                            <p:cTn id="47" dur="500" fill="hold"/>
                                            <p:tgtEl>
                                              <p:spTgt spid="36"/>
                                            </p:tgtEl>
                                            <p:attrNameLst>
                                              <p:attrName>ppt_y</p:attrName>
                                            </p:attrNameLst>
                                          </p:cBhvr>
                                          <p:tavLst>
                                            <p:tav tm="0">
                                              <p:val>
                                                <p:strVal val="#ppt_y+.1"/>
                                              </p:val>
                                            </p:tav>
                                            <p:tav tm="100000">
                                              <p:val>
                                                <p:strVal val="#ppt_y"/>
                                              </p:val>
                                            </p:tav>
                                          </p:tavLst>
                                        </p:anim>
                                      </p:childTnLst>
                                    </p:cTn>
                                  </p:par>
                                  <p:par>
                                    <p:cTn id="48" presetID="16" presetClass="entr" presetSubtype="21" fill="hold" grpId="0" nodeType="withEffect">
                                      <p:stCondLst>
                                        <p:cond delay="250"/>
                                      </p:stCondLst>
                                      <p:childTnLst>
                                        <p:set>
                                          <p:cBhvr>
                                            <p:cTn id="49" dur="1" fill="hold">
                                              <p:stCondLst>
                                                <p:cond delay="0"/>
                                              </p:stCondLst>
                                            </p:cTn>
                                            <p:tgtEl>
                                              <p:spTgt spid="2"/>
                                            </p:tgtEl>
                                            <p:attrNameLst>
                                              <p:attrName>style.visibility</p:attrName>
                                            </p:attrNameLst>
                                          </p:cBhvr>
                                          <p:to>
                                            <p:strVal val="visible"/>
                                          </p:to>
                                        </p:set>
                                        <p:animEffect transition="in" filter="barn(inVertical)">
                                          <p:cBhvr>
                                            <p:cTn id="50" dur="500"/>
                                            <p:tgtEl>
                                              <p:spTgt spid="2"/>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anim calcmode="lin" valueType="num">
                                          <p:cBhvr>
                                            <p:cTn id="54" dur="1000" fill="hold"/>
                                            <p:tgtEl>
                                              <p:spTgt spid="40"/>
                                            </p:tgtEl>
                                            <p:attrNameLst>
                                              <p:attrName>ppt_x</p:attrName>
                                            </p:attrNameLst>
                                          </p:cBhvr>
                                          <p:tavLst>
                                            <p:tav tm="0">
                                              <p:val>
                                                <p:strVal val="#ppt_x"/>
                                              </p:val>
                                            </p:tav>
                                            <p:tav tm="100000">
                                              <p:val>
                                                <p:strVal val="#ppt_x"/>
                                              </p:val>
                                            </p:tav>
                                          </p:tavLst>
                                        </p:anim>
                                        <p:anim calcmode="lin" valueType="num">
                                          <p:cBhvr>
                                            <p:cTn id="55" dur="1000" fill="hold"/>
                                            <p:tgtEl>
                                              <p:spTgt spid="4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1000"/>
                                            <p:tgtEl>
                                              <p:spTgt spid="41"/>
                                            </p:tgtEl>
                                          </p:cBhvr>
                                        </p:animEffect>
                                        <p:anim calcmode="lin" valueType="num">
                                          <p:cBhvr>
                                            <p:cTn id="59" dur="1000" fill="hold"/>
                                            <p:tgtEl>
                                              <p:spTgt spid="41"/>
                                            </p:tgtEl>
                                            <p:attrNameLst>
                                              <p:attrName>ppt_x</p:attrName>
                                            </p:attrNameLst>
                                          </p:cBhvr>
                                          <p:tavLst>
                                            <p:tav tm="0">
                                              <p:val>
                                                <p:strVal val="#ppt_x"/>
                                              </p:val>
                                            </p:tav>
                                            <p:tav tm="100000">
                                              <p:val>
                                                <p:strVal val="#ppt_x"/>
                                              </p:val>
                                            </p:tav>
                                          </p:tavLst>
                                        </p:anim>
                                        <p:anim calcmode="lin" valueType="num">
                                          <p:cBhvr>
                                            <p:cTn id="60" dur="1000" fill="hold"/>
                                            <p:tgtEl>
                                              <p:spTgt spid="41"/>
                                            </p:tgtEl>
                                            <p:attrNameLst>
                                              <p:attrName>ppt_y</p:attrName>
                                            </p:attrNameLst>
                                          </p:cBhvr>
                                          <p:tavLst>
                                            <p:tav tm="0">
                                              <p:val>
                                                <p:strVal val="#ppt_y+.1"/>
                                              </p:val>
                                            </p:tav>
                                            <p:tav tm="100000">
                                              <p:val>
                                                <p:strVal val="#ppt_y"/>
                                              </p:val>
                                            </p:tav>
                                          </p:tavLst>
                                        </p:anim>
                                      </p:childTnLst>
                                    </p:cTn>
                                  </p:par>
                                  <p:par>
                                    <p:cTn id="61" presetID="16" presetClass="entr" presetSubtype="21" fill="hold" grpId="0" nodeType="withEffect">
                                      <p:stCondLst>
                                        <p:cond delay="250"/>
                                      </p:stCondLst>
                                      <p:childTnLst>
                                        <p:set>
                                          <p:cBhvr>
                                            <p:cTn id="62" dur="1" fill="hold">
                                              <p:stCondLst>
                                                <p:cond delay="0"/>
                                              </p:stCondLst>
                                            </p:cTn>
                                            <p:tgtEl>
                                              <p:spTgt spid="44"/>
                                            </p:tgtEl>
                                            <p:attrNameLst>
                                              <p:attrName>style.visibility</p:attrName>
                                            </p:attrNameLst>
                                          </p:cBhvr>
                                          <p:to>
                                            <p:strVal val="visible"/>
                                          </p:to>
                                        </p:set>
                                        <p:animEffect transition="in" filter="barn(inVertical)">
                                          <p:cBhvr>
                                            <p:cTn id="63" dur="500"/>
                                            <p:tgtEl>
                                              <p:spTgt spid="44"/>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1000"/>
                                            <p:tgtEl>
                                              <p:spTgt spid="43"/>
                                            </p:tgtEl>
                                          </p:cBhvr>
                                        </p:animEffect>
                                        <p:anim calcmode="lin" valueType="num">
                                          <p:cBhvr>
                                            <p:cTn id="67" dur="1000" fill="hold"/>
                                            <p:tgtEl>
                                              <p:spTgt spid="43"/>
                                            </p:tgtEl>
                                            <p:attrNameLst>
                                              <p:attrName>ppt_x</p:attrName>
                                            </p:attrNameLst>
                                          </p:cBhvr>
                                          <p:tavLst>
                                            <p:tav tm="0">
                                              <p:val>
                                                <p:strVal val="#ppt_x"/>
                                              </p:val>
                                            </p:tav>
                                            <p:tav tm="100000">
                                              <p:val>
                                                <p:strVal val="#ppt_x"/>
                                              </p:val>
                                            </p:tav>
                                          </p:tavLst>
                                        </p:anim>
                                        <p:anim calcmode="lin" valueType="num">
                                          <p:cBhvr>
                                            <p:cTn id="68" dur="1000" fill="hold"/>
                                            <p:tgtEl>
                                              <p:spTgt spid="43"/>
                                            </p:tgtEl>
                                            <p:attrNameLst>
                                              <p:attrName>ppt_y</p:attrName>
                                            </p:attrNameLst>
                                          </p:cBhvr>
                                          <p:tavLst>
                                            <p:tav tm="0">
                                              <p:val>
                                                <p:strVal val="#ppt_y+.1"/>
                                              </p:val>
                                            </p:tav>
                                            <p:tav tm="100000">
                                              <p:val>
                                                <p:strVal val="#ppt_y"/>
                                              </p:val>
                                            </p:tav>
                                          </p:tavLst>
                                        </p:anim>
                                      </p:childTnLst>
                                    </p:cTn>
                                  </p:par>
                                  <p:par>
                                    <p:cTn id="69" presetID="10"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36" grpId="0"/>
          <p:bldP spid="40" grpId="0"/>
          <p:bldP spid="41" grpId="0"/>
          <p:bldP spid="43" grpId="0"/>
          <p:bldP spid="2" grpId="0" animBg="1"/>
          <p:bldP spid="4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49" presetClass="entr" presetSubtype="0" decel="10000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 calcmode="lin" valueType="num">
                                          <p:cBhvr>
                                            <p:cTn id="35" dur="500" fill="hold"/>
                                            <p:tgtEl>
                                              <p:spTgt spid="25"/>
                                            </p:tgtEl>
                                            <p:attrNameLst>
                                              <p:attrName>style.rotation</p:attrName>
                                            </p:attrNameLst>
                                          </p:cBhvr>
                                          <p:tavLst>
                                            <p:tav tm="0">
                                              <p:val>
                                                <p:fltVal val="360"/>
                                              </p:val>
                                            </p:tav>
                                            <p:tav tm="100000">
                                              <p:val>
                                                <p:fltVal val="0"/>
                                              </p:val>
                                            </p:tav>
                                          </p:tavLst>
                                        </p:anim>
                                        <p:animEffect transition="in" filter="fade">
                                          <p:cBhvr>
                                            <p:cTn id="36" dur="500"/>
                                            <p:tgtEl>
                                              <p:spTgt spid="25"/>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 calcmode="lin" valueType="num">
                                          <p:cBhvr>
                                            <p:cTn id="41" dur="500" fill="hold"/>
                                            <p:tgtEl>
                                              <p:spTgt spid="30"/>
                                            </p:tgtEl>
                                            <p:attrNameLst>
                                              <p:attrName>style.rotation</p:attrName>
                                            </p:attrNameLst>
                                          </p:cBhvr>
                                          <p:tavLst>
                                            <p:tav tm="0">
                                              <p:val>
                                                <p:fltVal val="360"/>
                                              </p:val>
                                            </p:tav>
                                            <p:tav tm="100000">
                                              <p:val>
                                                <p:fltVal val="0"/>
                                              </p:val>
                                            </p:tav>
                                          </p:tavLst>
                                        </p:anim>
                                        <p:animEffect transition="in" filter="fade">
                                          <p:cBhvr>
                                            <p:cTn id="42" dur="500"/>
                                            <p:tgtEl>
                                              <p:spTgt spid="30"/>
                                            </p:tgtEl>
                                          </p:cBhvr>
                                        </p:animEffect>
                                      </p:childTnLst>
                                    </p:cTn>
                                  </p:par>
                                  <p:par>
                                    <p:cTn id="43" presetID="42" presetClass="entr" presetSubtype="0" fill="hold" grpId="0" nodeType="withEffect">
                                      <p:stCondLst>
                                        <p:cond delay="10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anim calcmode="lin" valueType="num">
                                          <p:cBhvr>
                                            <p:cTn id="46" dur="500" fill="hold"/>
                                            <p:tgtEl>
                                              <p:spTgt spid="36"/>
                                            </p:tgtEl>
                                            <p:attrNameLst>
                                              <p:attrName>ppt_x</p:attrName>
                                            </p:attrNameLst>
                                          </p:cBhvr>
                                          <p:tavLst>
                                            <p:tav tm="0">
                                              <p:val>
                                                <p:strVal val="#ppt_x"/>
                                              </p:val>
                                            </p:tav>
                                            <p:tav tm="100000">
                                              <p:val>
                                                <p:strVal val="#ppt_x"/>
                                              </p:val>
                                            </p:tav>
                                          </p:tavLst>
                                        </p:anim>
                                        <p:anim calcmode="lin" valueType="num">
                                          <p:cBhvr>
                                            <p:cTn id="47" dur="500" fill="hold"/>
                                            <p:tgtEl>
                                              <p:spTgt spid="36"/>
                                            </p:tgtEl>
                                            <p:attrNameLst>
                                              <p:attrName>ppt_y</p:attrName>
                                            </p:attrNameLst>
                                          </p:cBhvr>
                                          <p:tavLst>
                                            <p:tav tm="0">
                                              <p:val>
                                                <p:strVal val="#ppt_y+.1"/>
                                              </p:val>
                                            </p:tav>
                                            <p:tav tm="100000">
                                              <p:val>
                                                <p:strVal val="#ppt_y"/>
                                              </p:val>
                                            </p:tav>
                                          </p:tavLst>
                                        </p:anim>
                                      </p:childTnLst>
                                    </p:cTn>
                                  </p:par>
                                  <p:par>
                                    <p:cTn id="48" presetID="16" presetClass="entr" presetSubtype="21" fill="hold" grpId="0" nodeType="withEffect">
                                      <p:stCondLst>
                                        <p:cond delay="250"/>
                                      </p:stCondLst>
                                      <p:childTnLst>
                                        <p:set>
                                          <p:cBhvr>
                                            <p:cTn id="49" dur="1" fill="hold">
                                              <p:stCondLst>
                                                <p:cond delay="0"/>
                                              </p:stCondLst>
                                            </p:cTn>
                                            <p:tgtEl>
                                              <p:spTgt spid="2"/>
                                            </p:tgtEl>
                                            <p:attrNameLst>
                                              <p:attrName>style.visibility</p:attrName>
                                            </p:attrNameLst>
                                          </p:cBhvr>
                                          <p:to>
                                            <p:strVal val="visible"/>
                                          </p:to>
                                        </p:set>
                                        <p:animEffect transition="in" filter="barn(inVertical)">
                                          <p:cBhvr>
                                            <p:cTn id="50" dur="500"/>
                                            <p:tgtEl>
                                              <p:spTgt spid="2"/>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anim calcmode="lin" valueType="num">
                                          <p:cBhvr>
                                            <p:cTn id="54" dur="1000" fill="hold"/>
                                            <p:tgtEl>
                                              <p:spTgt spid="40"/>
                                            </p:tgtEl>
                                            <p:attrNameLst>
                                              <p:attrName>ppt_x</p:attrName>
                                            </p:attrNameLst>
                                          </p:cBhvr>
                                          <p:tavLst>
                                            <p:tav tm="0">
                                              <p:val>
                                                <p:strVal val="#ppt_x"/>
                                              </p:val>
                                            </p:tav>
                                            <p:tav tm="100000">
                                              <p:val>
                                                <p:strVal val="#ppt_x"/>
                                              </p:val>
                                            </p:tav>
                                          </p:tavLst>
                                        </p:anim>
                                        <p:anim calcmode="lin" valueType="num">
                                          <p:cBhvr>
                                            <p:cTn id="55" dur="1000" fill="hold"/>
                                            <p:tgtEl>
                                              <p:spTgt spid="4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1000"/>
                                            <p:tgtEl>
                                              <p:spTgt spid="41"/>
                                            </p:tgtEl>
                                          </p:cBhvr>
                                        </p:animEffect>
                                        <p:anim calcmode="lin" valueType="num">
                                          <p:cBhvr>
                                            <p:cTn id="59" dur="1000" fill="hold"/>
                                            <p:tgtEl>
                                              <p:spTgt spid="41"/>
                                            </p:tgtEl>
                                            <p:attrNameLst>
                                              <p:attrName>ppt_x</p:attrName>
                                            </p:attrNameLst>
                                          </p:cBhvr>
                                          <p:tavLst>
                                            <p:tav tm="0">
                                              <p:val>
                                                <p:strVal val="#ppt_x"/>
                                              </p:val>
                                            </p:tav>
                                            <p:tav tm="100000">
                                              <p:val>
                                                <p:strVal val="#ppt_x"/>
                                              </p:val>
                                            </p:tav>
                                          </p:tavLst>
                                        </p:anim>
                                        <p:anim calcmode="lin" valueType="num">
                                          <p:cBhvr>
                                            <p:cTn id="60" dur="1000" fill="hold"/>
                                            <p:tgtEl>
                                              <p:spTgt spid="41"/>
                                            </p:tgtEl>
                                            <p:attrNameLst>
                                              <p:attrName>ppt_y</p:attrName>
                                            </p:attrNameLst>
                                          </p:cBhvr>
                                          <p:tavLst>
                                            <p:tav tm="0">
                                              <p:val>
                                                <p:strVal val="#ppt_y+.1"/>
                                              </p:val>
                                            </p:tav>
                                            <p:tav tm="100000">
                                              <p:val>
                                                <p:strVal val="#ppt_y"/>
                                              </p:val>
                                            </p:tav>
                                          </p:tavLst>
                                        </p:anim>
                                      </p:childTnLst>
                                    </p:cTn>
                                  </p:par>
                                  <p:par>
                                    <p:cTn id="61" presetID="16" presetClass="entr" presetSubtype="21" fill="hold" grpId="0" nodeType="withEffect">
                                      <p:stCondLst>
                                        <p:cond delay="250"/>
                                      </p:stCondLst>
                                      <p:childTnLst>
                                        <p:set>
                                          <p:cBhvr>
                                            <p:cTn id="62" dur="1" fill="hold">
                                              <p:stCondLst>
                                                <p:cond delay="0"/>
                                              </p:stCondLst>
                                            </p:cTn>
                                            <p:tgtEl>
                                              <p:spTgt spid="44"/>
                                            </p:tgtEl>
                                            <p:attrNameLst>
                                              <p:attrName>style.visibility</p:attrName>
                                            </p:attrNameLst>
                                          </p:cBhvr>
                                          <p:to>
                                            <p:strVal val="visible"/>
                                          </p:to>
                                        </p:set>
                                        <p:animEffect transition="in" filter="barn(inVertical)">
                                          <p:cBhvr>
                                            <p:cTn id="63" dur="500"/>
                                            <p:tgtEl>
                                              <p:spTgt spid="44"/>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1000"/>
                                            <p:tgtEl>
                                              <p:spTgt spid="43"/>
                                            </p:tgtEl>
                                          </p:cBhvr>
                                        </p:animEffect>
                                        <p:anim calcmode="lin" valueType="num">
                                          <p:cBhvr>
                                            <p:cTn id="67" dur="1000" fill="hold"/>
                                            <p:tgtEl>
                                              <p:spTgt spid="43"/>
                                            </p:tgtEl>
                                            <p:attrNameLst>
                                              <p:attrName>ppt_x</p:attrName>
                                            </p:attrNameLst>
                                          </p:cBhvr>
                                          <p:tavLst>
                                            <p:tav tm="0">
                                              <p:val>
                                                <p:strVal val="#ppt_x"/>
                                              </p:val>
                                            </p:tav>
                                            <p:tav tm="100000">
                                              <p:val>
                                                <p:strVal val="#ppt_x"/>
                                              </p:val>
                                            </p:tav>
                                          </p:tavLst>
                                        </p:anim>
                                        <p:anim calcmode="lin" valueType="num">
                                          <p:cBhvr>
                                            <p:cTn id="68" dur="1000" fill="hold"/>
                                            <p:tgtEl>
                                              <p:spTgt spid="43"/>
                                            </p:tgtEl>
                                            <p:attrNameLst>
                                              <p:attrName>ppt_y</p:attrName>
                                            </p:attrNameLst>
                                          </p:cBhvr>
                                          <p:tavLst>
                                            <p:tav tm="0">
                                              <p:val>
                                                <p:strVal val="#ppt_y+.1"/>
                                              </p:val>
                                            </p:tav>
                                            <p:tav tm="100000">
                                              <p:val>
                                                <p:strVal val="#ppt_y"/>
                                              </p:val>
                                            </p:tav>
                                          </p:tavLst>
                                        </p:anim>
                                      </p:childTnLst>
                                    </p:cTn>
                                  </p:par>
                                  <p:par>
                                    <p:cTn id="69" presetID="10"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36" grpId="0"/>
          <p:bldP spid="40" grpId="0"/>
          <p:bldP spid="41" grpId="0"/>
          <p:bldP spid="43" grpId="0"/>
          <p:bldP spid="2" grpId="0" animBg="1"/>
          <p:bldP spid="44"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7" y="2680995"/>
            <a:ext cx="4470245" cy="4470245"/>
          </a:xfrm>
          <a:prstGeom prst="rect">
            <a:avLst/>
          </a:prstGeom>
        </p:spPr>
      </p:pic>
      <p:grpSp>
        <p:nvGrpSpPr>
          <p:cNvPr id="2" name="组合 1"/>
          <p:cNvGrpSpPr/>
          <p:nvPr/>
        </p:nvGrpSpPr>
        <p:grpSpPr>
          <a:xfrm>
            <a:off x="5157623" y="662913"/>
            <a:ext cx="2477179" cy="2186542"/>
            <a:chOff x="1498222" y="2235242"/>
            <a:chExt cx="2477179" cy="2186542"/>
          </a:xfrm>
        </p:grpSpPr>
        <p:sp>
          <p:nvSpPr>
            <p:cNvPr id="3" name="椭圆 2"/>
            <p:cNvSpPr/>
            <p:nvPr/>
          </p:nvSpPr>
          <p:spPr>
            <a:xfrm>
              <a:off x="1579245" y="2395959"/>
              <a:ext cx="1782502" cy="17825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079094" y="3401573"/>
              <a:ext cx="474562" cy="47456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259010" y="2507139"/>
              <a:ext cx="173619" cy="1736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39736" y="2586964"/>
              <a:ext cx="335665" cy="3356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782008" y="2235242"/>
              <a:ext cx="416689" cy="4166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498222" y="2395959"/>
              <a:ext cx="162046" cy="1620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73467" y="4116157"/>
              <a:ext cx="305627" cy="30562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673916" y="3096755"/>
              <a:ext cx="1600007" cy="475615"/>
            </a:xfrm>
            <a:prstGeom prst="rect">
              <a:avLst/>
            </a:prstGeom>
            <a:noFill/>
          </p:spPr>
          <p:txBody>
            <a:bodyPr wrap="square" rtlCol="0">
              <a:spAutoFit/>
            </a:bodyPr>
            <a:lstStyle/>
            <a:p>
              <a:pPr algn="ctr"/>
              <a:r>
                <a:rPr lang="zh-CN" altLang="en-US" sz="2500" b="1" dirty="0">
                  <a:solidFill>
                    <a:schemeClr val="bg1"/>
                  </a:solidFill>
                  <a:latin typeface="微软雅黑" panose="020B0503020204020204" pitchFamily="34" charset="-122"/>
                  <a:ea typeface="微软雅黑" panose="020B0503020204020204" pitchFamily="34" charset="-122"/>
                </a:rPr>
                <a:t>第三部分</a:t>
              </a:r>
            </a:p>
          </p:txBody>
        </p:sp>
      </p:grpSp>
      <p:sp>
        <p:nvSpPr>
          <p:cNvPr id="16" name="文本框 15"/>
          <p:cNvSpPr txBox="1"/>
          <p:nvPr/>
        </p:nvSpPr>
        <p:spPr>
          <a:xfrm>
            <a:off x="1591310" y="3089275"/>
            <a:ext cx="9084310" cy="706755"/>
          </a:xfrm>
          <a:prstGeom prst="rect">
            <a:avLst/>
          </a:prstGeom>
          <a:noFill/>
        </p:spPr>
        <p:txBody>
          <a:bodyPr wrap="square" rtlCol="0">
            <a:spAutoFit/>
          </a:bodyPr>
          <a:lstStyle/>
          <a:p>
            <a:pPr algn="ctr"/>
            <a:r>
              <a:rPr lang="zh-CN" altLang="en-US" sz="4000" b="1" dirty="0">
                <a:solidFill>
                  <a:srgbClr val="BE230B"/>
                </a:solidFill>
                <a:latin typeface="微软雅黑" panose="020B0503020204020204" pitchFamily="34" charset="-122"/>
                <a:ea typeface="微软雅黑" panose="020B0503020204020204" pitchFamily="34" charset="-122"/>
              </a:rPr>
              <a:t>两会热点与中国特色社会主义理论体系</a:t>
            </a:r>
          </a:p>
        </p:txBody>
      </p:sp>
      <p:sp>
        <p:nvSpPr>
          <p:cNvPr id="13" name="文本框 12"/>
          <p:cNvSpPr txBox="1"/>
          <p:nvPr/>
        </p:nvSpPr>
        <p:spPr>
          <a:xfrm>
            <a:off x="5857875" y="4036060"/>
            <a:ext cx="5862320" cy="460375"/>
          </a:xfrm>
          <a:prstGeom prst="rect">
            <a:avLst/>
          </a:prstGeom>
          <a:noFill/>
        </p:spPr>
        <p:txBody>
          <a:bodyPr wrap="square" rtlCol="0">
            <a:spAutoFit/>
          </a:bodyPr>
          <a:lstStyle/>
          <a:p>
            <a:r>
              <a:rPr lang="en-US" altLang="zh-CN" sz="2400" b="1">
                <a:solidFill>
                  <a:srgbClr val="BE230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BE230B"/>
                </a:solidFill>
                <a:latin typeface="微软雅黑" panose="020B0503020204020204" pitchFamily="34" charset="-122"/>
                <a:ea typeface="微软雅黑" panose="020B0503020204020204" pitchFamily="34" charset="-122"/>
                <a:cs typeface="微软雅黑" panose="020B0503020204020204" pitchFamily="34" charset="-122"/>
              </a:rPr>
              <a:t>从热词看政策与理论的实践结合</a:t>
            </a:r>
          </a:p>
        </p:txBody>
      </p:sp>
      <p:pic>
        <p:nvPicPr>
          <p:cNvPr id="14" name="图片 13" descr="97812">
            <a:extLst>
              <a:ext uri="{FF2B5EF4-FFF2-40B4-BE49-F238E27FC236}">
                <a16:creationId xmlns:a16="http://schemas.microsoft.com/office/drawing/2014/main" id="{9CEC6DC3-494E-13D6-3102-2CF780C76DA5}"/>
              </a:ext>
            </a:extLst>
          </p:cNvPr>
          <p:cNvPicPr>
            <a:picLocks noChangeAspect="1"/>
          </p:cNvPicPr>
          <p:nvPr/>
        </p:nvPicPr>
        <p:blipFill>
          <a:blip r:embed="rId4"/>
          <a:stretch>
            <a:fillRect/>
          </a:stretch>
        </p:blipFill>
        <p:spPr>
          <a:xfrm>
            <a:off x="-28575" y="5333574"/>
            <a:ext cx="12220575" cy="1518920"/>
          </a:xfrm>
          <a:prstGeom prst="rect">
            <a:avLst/>
          </a:prstGeom>
        </p:spPr>
      </p:pic>
      <p:pic>
        <p:nvPicPr>
          <p:cNvPr id="10" name="图片 9" descr="9">
            <a:extLst>
              <a:ext uri="{FF2B5EF4-FFF2-40B4-BE49-F238E27FC236}">
                <a16:creationId xmlns:a16="http://schemas.microsoft.com/office/drawing/2014/main" id="{66B5ECB8-25C3-03D2-8DD8-44CD3ED7F32E}"/>
              </a:ext>
            </a:extLst>
          </p:cNvPr>
          <p:cNvPicPr>
            <a:picLocks noChangeAspect="1"/>
          </p:cNvPicPr>
          <p:nvPr/>
        </p:nvPicPr>
        <p:blipFill>
          <a:blip r:embed="rId5"/>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11" name="Picture 4" descr="北京商报制图">
            <a:extLst>
              <a:ext uri="{FF2B5EF4-FFF2-40B4-BE49-F238E27FC236}">
                <a16:creationId xmlns:a16="http://schemas.microsoft.com/office/drawing/2014/main" id="{AC93B9C1-0A1F-040F-0C98-E374902DB5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2153920" cy="460375"/>
          </a:xfrm>
          <a:prstGeom prst="rect">
            <a:avLst/>
          </a:prstGeom>
        </p:spPr>
        <p:txBody>
          <a:bodyPr wrap="none">
            <a:spAutoFit/>
          </a:bodyPr>
          <a:lstStyle/>
          <a:p>
            <a:pPr defTabSz="914400"/>
            <a:r>
              <a:rPr lang="en-US" altLang="zh-CN" sz="2400" b="1" dirty="0">
                <a:solidFill>
                  <a:srgbClr val="C4001D"/>
                </a:solidFill>
                <a:latin typeface="微软雅黑" panose="020B0503020204020204" pitchFamily="34" charset="-122"/>
                <a:ea typeface="微软雅黑" panose="020B0503020204020204" pitchFamily="34" charset="-122"/>
              </a:rPr>
              <a:t>2025</a:t>
            </a:r>
            <a:r>
              <a:rPr lang="zh-CN" altLang="en-US" sz="2400" b="1" dirty="0">
                <a:solidFill>
                  <a:srgbClr val="C4001D"/>
                </a:solidFill>
                <a:latin typeface="微软雅黑" panose="020B0503020204020204" pitchFamily="34" charset="-122"/>
                <a:ea typeface="微软雅黑" panose="020B0503020204020204" pitchFamily="34" charset="-122"/>
              </a:rPr>
              <a:t>两会热词</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32408" t="20529"/>
          <a:stretch>
            <a:fillRect/>
          </a:stretch>
        </p:blipFill>
        <p:spPr>
          <a:xfrm>
            <a:off x="7876674" y="3686953"/>
            <a:ext cx="4315325" cy="3171046"/>
          </a:xfrm>
          <a:prstGeom prst="rect">
            <a:avLst/>
          </a:prstGeom>
        </p:spPr>
      </p:pic>
      <p:pic>
        <p:nvPicPr>
          <p:cNvPr id="2" name="图片 1" descr="9">
            <a:extLst>
              <a:ext uri="{FF2B5EF4-FFF2-40B4-BE49-F238E27FC236}">
                <a16:creationId xmlns:a16="http://schemas.microsoft.com/office/drawing/2014/main" id="{55C496E1-998A-9C9D-2065-38C3A50896FA}"/>
              </a:ext>
            </a:extLst>
          </p:cNvPr>
          <p:cNvPicPr>
            <a:picLocks noChangeAspect="1"/>
          </p:cNvPicPr>
          <p:nvPr/>
        </p:nvPicPr>
        <p:blipFill>
          <a:blip r:embed="rId4"/>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3" name="Picture 4" descr="北京商报制图">
            <a:extLst>
              <a:ext uri="{FF2B5EF4-FFF2-40B4-BE49-F238E27FC236}">
                <a16:creationId xmlns:a16="http://schemas.microsoft.com/office/drawing/2014/main" id="{8DF5F336-F7B5-A997-2B72-88C3724D15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4EC8EBEC-0E45-C405-296A-EC5172D879BD}"/>
              </a:ext>
            </a:extLst>
          </p:cNvPr>
          <p:cNvPicPr>
            <a:picLocks noChangeAspect="1"/>
          </p:cNvPicPr>
          <p:nvPr/>
        </p:nvPicPr>
        <p:blipFill>
          <a:blip r:embed="rId6"/>
          <a:stretch>
            <a:fillRect/>
          </a:stretch>
        </p:blipFill>
        <p:spPr>
          <a:xfrm>
            <a:off x="0" y="1727"/>
            <a:ext cx="12192000" cy="68545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nodeType="afterEffect" p14:presetBounceEnd="46000">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14:bounceEnd="46000">
                                          <p:cBhvr additive="base">
                                            <p:cTn id="18" dur="500" fill="hold"/>
                                            <p:tgtEl>
                                              <p:spTgt spid="14"/>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b="6121"/>
          <a:stretch>
            <a:fillRect/>
          </a:stretch>
        </p:blipFill>
        <p:spPr>
          <a:xfrm>
            <a:off x="0" y="639987"/>
            <a:ext cx="12228359" cy="6254505"/>
          </a:xfrm>
          <a:prstGeom prst="rect">
            <a:avLst/>
          </a:prstGeom>
        </p:spPr>
      </p:pic>
      <p:sp>
        <p:nvSpPr>
          <p:cNvPr id="5" name="矩形 4"/>
          <p:cNvSpPr/>
          <p:nvPr/>
        </p:nvSpPr>
        <p:spPr>
          <a:xfrm>
            <a:off x="1134546" y="279791"/>
            <a:ext cx="21539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2025</a:t>
            </a: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两会热词</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sp>
        <p:nvSpPr>
          <p:cNvPr id="17" name="矩形: 圆角 16"/>
          <p:cNvSpPr/>
          <p:nvPr/>
        </p:nvSpPr>
        <p:spPr>
          <a:xfrm>
            <a:off x="2807335" y="814070"/>
            <a:ext cx="6876415" cy="4617720"/>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2" name="表格 1"/>
          <p:cNvGraphicFramePr/>
          <p:nvPr>
            <p:custDataLst>
              <p:tags r:id="rId1"/>
            </p:custDataLst>
          </p:nvPr>
        </p:nvGraphicFramePr>
        <p:xfrm>
          <a:off x="3288665" y="822960"/>
          <a:ext cx="2468880" cy="4632960"/>
        </p:xfrm>
        <a:graphic>
          <a:graphicData uri="http://schemas.openxmlformats.org/drawingml/2006/table">
            <a:tbl>
              <a:tblPr firstRow="1" bandRow="1">
                <a:tableStyleId>{5C22544A-7EE6-4342-B048-85BDC9FD1C3A}</a:tableStyleId>
              </a:tblPr>
              <a:tblGrid>
                <a:gridCol w="1234440">
                  <a:extLst>
                    <a:ext uri="{9D8B030D-6E8A-4147-A177-3AD203B41FA5}">
                      <a16:colId xmlns:a16="http://schemas.microsoft.com/office/drawing/2014/main" val="20000"/>
                    </a:ext>
                  </a:extLst>
                </a:gridCol>
                <a:gridCol w="1234440">
                  <a:extLst>
                    <a:ext uri="{9D8B030D-6E8A-4147-A177-3AD203B41FA5}">
                      <a16:colId xmlns:a16="http://schemas.microsoft.com/office/drawing/2014/main" val="20001"/>
                    </a:ext>
                  </a:extLst>
                </a:gridCol>
              </a:tblGrid>
              <a:tr h="274320">
                <a:tc>
                  <a:txBody>
                    <a:bodyPr/>
                    <a:lstStyle/>
                    <a:p>
                      <a:pPr algn="ctr">
                        <a:buNone/>
                      </a:pPr>
                      <a:r>
                        <a:rPr lang="zh-CN" altLang="en-US" sz="1200" b="0"/>
                        <a:t>热词</a:t>
                      </a:r>
                    </a:p>
                  </a:txBody>
                  <a:tcPr>
                    <a:solidFill>
                      <a:schemeClr val="accent2"/>
                    </a:solidFill>
                  </a:tcPr>
                </a:tc>
                <a:tc>
                  <a:txBody>
                    <a:bodyPr/>
                    <a:lstStyle/>
                    <a:p>
                      <a:pPr algn="ctr">
                        <a:buNone/>
                      </a:pPr>
                      <a:r>
                        <a:rPr lang="zh-CN" altLang="en-US" sz="1200" b="0"/>
                        <a:t>出现次数</a:t>
                      </a:r>
                    </a:p>
                  </a:txBody>
                  <a:tcPr>
                    <a:solidFill>
                      <a:schemeClr val="accent2"/>
                    </a:solidFill>
                  </a:tcPr>
                </a:tc>
                <a:extLst>
                  <a:ext uri="{0D108BD9-81ED-4DB2-BD59-A6C34878D82A}">
                    <a16:rowId xmlns:a16="http://schemas.microsoft.com/office/drawing/2014/main" val="10000"/>
                  </a:ext>
                </a:extLst>
              </a:tr>
              <a:tr h="274320">
                <a:tc>
                  <a:txBody>
                    <a:bodyPr/>
                    <a:lstStyle/>
                    <a:p>
                      <a:pPr algn="ctr">
                        <a:buNone/>
                      </a:pPr>
                      <a:r>
                        <a:rPr lang="zh-CN" altLang="en-US" sz="1400" b="1">
                          <a:solidFill>
                            <a:srgbClr val="C00000"/>
                          </a:solidFill>
                        </a:rPr>
                        <a:t>经济</a:t>
                      </a:r>
                    </a:p>
                  </a:txBody>
                  <a:tcPr>
                    <a:solidFill>
                      <a:schemeClr val="accent2">
                        <a:lumMod val="40000"/>
                        <a:lumOff val="60000"/>
                      </a:schemeClr>
                    </a:solidFill>
                  </a:tcPr>
                </a:tc>
                <a:tc>
                  <a:txBody>
                    <a:bodyPr/>
                    <a:lstStyle/>
                    <a:p>
                      <a:pPr algn="ctr">
                        <a:buNone/>
                      </a:pPr>
                      <a:r>
                        <a:rPr lang="en-US" altLang="zh-CN" sz="1200" b="0"/>
                        <a:t>52</a:t>
                      </a:r>
                    </a:p>
                  </a:txBody>
                  <a:tcPr>
                    <a:solidFill>
                      <a:schemeClr val="accent2">
                        <a:lumMod val="40000"/>
                        <a:lumOff val="60000"/>
                      </a:schemeClr>
                    </a:solidFill>
                  </a:tcPr>
                </a:tc>
                <a:extLst>
                  <a:ext uri="{0D108BD9-81ED-4DB2-BD59-A6C34878D82A}">
                    <a16:rowId xmlns:a16="http://schemas.microsoft.com/office/drawing/2014/main" val="10001"/>
                  </a:ext>
                </a:extLst>
              </a:tr>
              <a:tr h="274320">
                <a:tc>
                  <a:txBody>
                    <a:bodyPr/>
                    <a:lstStyle/>
                    <a:p>
                      <a:pPr algn="ctr">
                        <a:buNone/>
                      </a:pPr>
                      <a:r>
                        <a:rPr lang="zh-CN" altLang="en-US" sz="1400" b="1">
                          <a:solidFill>
                            <a:srgbClr val="C00000"/>
                          </a:solidFill>
                        </a:rPr>
                        <a:t>改革</a:t>
                      </a:r>
                    </a:p>
                  </a:txBody>
                  <a:tcPr>
                    <a:solidFill>
                      <a:schemeClr val="accent2">
                        <a:lumMod val="20000"/>
                        <a:lumOff val="80000"/>
                      </a:schemeClr>
                    </a:solidFill>
                  </a:tcPr>
                </a:tc>
                <a:tc>
                  <a:txBody>
                    <a:bodyPr/>
                    <a:lstStyle/>
                    <a:p>
                      <a:pPr algn="ctr">
                        <a:buNone/>
                      </a:pPr>
                      <a:r>
                        <a:rPr lang="en-US" altLang="zh-CN" sz="1200" b="0"/>
                        <a:t>36</a:t>
                      </a:r>
                    </a:p>
                  </a:txBody>
                  <a:tcPr>
                    <a:solidFill>
                      <a:schemeClr val="accent2">
                        <a:lumMod val="20000"/>
                        <a:lumOff val="80000"/>
                      </a:schemeClr>
                    </a:solidFill>
                  </a:tcPr>
                </a:tc>
                <a:extLst>
                  <a:ext uri="{0D108BD9-81ED-4DB2-BD59-A6C34878D82A}">
                    <a16:rowId xmlns:a16="http://schemas.microsoft.com/office/drawing/2014/main" val="10002"/>
                  </a:ext>
                </a:extLst>
              </a:tr>
              <a:tr h="274320">
                <a:tc>
                  <a:txBody>
                    <a:bodyPr/>
                    <a:lstStyle/>
                    <a:p>
                      <a:pPr algn="ctr">
                        <a:buNone/>
                      </a:pPr>
                      <a:r>
                        <a:rPr lang="zh-CN" altLang="en-US" sz="1400" b="1">
                          <a:solidFill>
                            <a:srgbClr val="C00000"/>
                          </a:solidFill>
                        </a:rPr>
                        <a:t>创新</a:t>
                      </a:r>
                    </a:p>
                  </a:txBody>
                  <a:tcPr>
                    <a:solidFill>
                      <a:schemeClr val="accent2">
                        <a:lumMod val="40000"/>
                        <a:lumOff val="60000"/>
                      </a:schemeClr>
                    </a:solidFill>
                  </a:tcPr>
                </a:tc>
                <a:tc>
                  <a:txBody>
                    <a:bodyPr/>
                    <a:lstStyle/>
                    <a:p>
                      <a:pPr algn="ctr">
                        <a:buNone/>
                      </a:pPr>
                      <a:r>
                        <a:rPr lang="en-US" altLang="zh-CN" sz="1200" b="0"/>
                        <a:t>35</a:t>
                      </a:r>
                    </a:p>
                  </a:txBody>
                  <a:tcPr>
                    <a:solidFill>
                      <a:schemeClr val="accent2">
                        <a:lumMod val="40000"/>
                        <a:lumOff val="60000"/>
                      </a:schemeClr>
                    </a:solidFill>
                  </a:tcPr>
                </a:tc>
                <a:extLst>
                  <a:ext uri="{0D108BD9-81ED-4DB2-BD59-A6C34878D82A}">
                    <a16:rowId xmlns:a16="http://schemas.microsoft.com/office/drawing/2014/main" val="10003"/>
                  </a:ext>
                </a:extLst>
              </a:tr>
              <a:tr h="274320">
                <a:tc>
                  <a:txBody>
                    <a:bodyPr/>
                    <a:lstStyle/>
                    <a:p>
                      <a:pPr algn="ctr">
                        <a:buNone/>
                      </a:pPr>
                      <a:r>
                        <a:rPr lang="zh-CN" altLang="en-US" sz="1200" b="0"/>
                        <a:t>制度</a:t>
                      </a:r>
                    </a:p>
                  </a:txBody>
                  <a:tcPr>
                    <a:solidFill>
                      <a:schemeClr val="accent2">
                        <a:lumMod val="20000"/>
                        <a:lumOff val="80000"/>
                      </a:schemeClr>
                    </a:solidFill>
                  </a:tcPr>
                </a:tc>
                <a:tc>
                  <a:txBody>
                    <a:bodyPr/>
                    <a:lstStyle/>
                    <a:p>
                      <a:pPr algn="ctr">
                        <a:buNone/>
                      </a:pPr>
                      <a:r>
                        <a:rPr lang="en-US" altLang="zh-CN" sz="1200" b="0"/>
                        <a:t>31</a:t>
                      </a:r>
                    </a:p>
                  </a:txBody>
                  <a:tcPr>
                    <a:solidFill>
                      <a:schemeClr val="accent2">
                        <a:lumMod val="20000"/>
                        <a:lumOff val="80000"/>
                      </a:schemeClr>
                    </a:solidFill>
                  </a:tcPr>
                </a:tc>
                <a:extLst>
                  <a:ext uri="{0D108BD9-81ED-4DB2-BD59-A6C34878D82A}">
                    <a16:rowId xmlns:a16="http://schemas.microsoft.com/office/drawing/2014/main" val="10004"/>
                  </a:ext>
                </a:extLst>
              </a:tr>
              <a:tr h="274320">
                <a:tc>
                  <a:txBody>
                    <a:bodyPr/>
                    <a:lstStyle/>
                    <a:p>
                      <a:pPr algn="ctr">
                        <a:buNone/>
                      </a:pPr>
                      <a:r>
                        <a:rPr lang="zh-CN" altLang="en-US" sz="1400" b="1">
                          <a:solidFill>
                            <a:srgbClr val="C00000"/>
                          </a:solidFill>
                        </a:rPr>
                        <a:t>就业</a:t>
                      </a:r>
                    </a:p>
                  </a:txBody>
                  <a:tcPr>
                    <a:solidFill>
                      <a:schemeClr val="accent2">
                        <a:lumMod val="40000"/>
                        <a:lumOff val="60000"/>
                      </a:schemeClr>
                    </a:solidFill>
                  </a:tcPr>
                </a:tc>
                <a:tc>
                  <a:txBody>
                    <a:bodyPr/>
                    <a:lstStyle/>
                    <a:p>
                      <a:pPr algn="ctr">
                        <a:buNone/>
                      </a:pPr>
                      <a:r>
                        <a:rPr lang="en-US" altLang="zh-CN" sz="1200" b="0"/>
                        <a:t>28</a:t>
                      </a:r>
                    </a:p>
                  </a:txBody>
                  <a:tcPr>
                    <a:solidFill>
                      <a:schemeClr val="accent2">
                        <a:lumMod val="40000"/>
                        <a:lumOff val="60000"/>
                      </a:schemeClr>
                    </a:solidFill>
                  </a:tcPr>
                </a:tc>
                <a:extLst>
                  <a:ext uri="{0D108BD9-81ED-4DB2-BD59-A6C34878D82A}">
                    <a16:rowId xmlns:a16="http://schemas.microsoft.com/office/drawing/2014/main" val="10005"/>
                  </a:ext>
                </a:extLst>
              </a:tr>
              <a:tr h="274320">
                <a:tc>
                  <a:txBody>
                    <a:bodyPr/>
                    <a:lstStyle/>
                    <a:p>
                      <a:pPr algn="ctr">
                        <a:buNone/>
                      </a:pPr>
                      <a:r>
                        <a:rPr lang="zh-CN" altLang="en-US" sz="1400" b="1">
                          <a:solidFill>
                            <a:srgbClr val="C00000"/>
                          </a:solidFill>
                        </a:rPr>
                        <a:t>消费</a:t>
                      </a:r>
                    </a:p>
                  </a:txBody>
                  <a:tcPr>
                    <a:solidFill>
                      <a:schemeClr val="accent2">
                        <a:lumMod val="20000"/>
                        <a:lumOff val="80000"/>
                      </a:schemeClr>
                    </a:solidFill>
                  </a:tcPr>
                </a:tc>
                <a:tc>
                  <a:txBody>
                    <a:bodyPr/>
                    <a:lstStyle/>
                    <a:p>
                      <a:pPr algn="ctr">
                        <a:buNone/>
                      </a:pPr>
                      <a:r>
                        <a:rPr lang="en-US" altLang="zh-CN" sz="1200" b="0"/>
                        <a:t>26</a:t>
                      </a:r>
                    </a:p>
                  </a:txBody>
                  <a:tcPr>
                    <a:solidFill>
                      <a:schemeClr val="accent2">
                        <a:lumMod val="20000"/>
                        <a:lumOff val="80000"/>
                      </a:schemeClr>
                    </a:solidFill>
                  </a:tcPr>
                </a:tc>
                <a:extLst>
                  <a:ext uri="{0D108BD9-81ED-4DB2-BD59-A6C34878D82A}">
                    <a16:rowId xmlns:a16="http://schemas.microsoft.com/office/drawing/2014/main" val="10006"/>
                  </a:ext>
                </a:extLst>
              </a:tr>
              <a:tr h="274320">
                <a:tc>
                  <a:txBody>
                    <a:bodyPr/>
                    <a:lstStyle/>
                    <a:p>
                      <a:pPr algn="ctr">
                        <a:buNone/>
                      </a:pPr>
                      <a:r>
                        <a:rPr lang="zh-CN" altLang="en-US" sz="1200" b="0"/>
                        <a:t>产业</a:t>
                      </a:r>
                    </a:p>
                  </a:txBody>
                  <a:tcPr>
                    <a:solidFill>
                      <a:schemeClr val="accent2">
                        <a:lumMod val="40000"/>
                        <a:lumOff val="60000"/>
                      </a:schemeClr>
                    </a:solidFill>
                  </a:tcPr>
                </a:tc>
                <a:tc>
                  <a:txBody>
                    <a:bodyPr/>
                    <a:lstStyle/>
                    <a:p>
                      <a:pPr algn="ctr">
                        <a:buNone/>
                      </a:pPr>
                      <a:r>
                        <a:rPr lang="en-US" altLang="zh-CN" sz="1200" b="0"/>
                        <a:t>25</a:t>
                      </a:r>
                    </a:p>
                  </a:txBody>
                  <a:tcPr>
                    <a:solidFill>
                      <a:schemeClr val="accent2">
                        <a:lumMod val="40000"/>
                        <a:lumOff val="60000"/>
                      </a:schemeClr>
                    </a:solidFill>
                  </a:tcPr>
                </a:tc>
                <a:extLst>
                  <a:ext uri="{0D108BD9-81ED-4DB2-BD59-A6C34878D82A}">
                    <a16:rowId xmlns:a16="http://schemas.microsoft.com/office/drawing/2014/main" val="10007"/>
                  </a:ext>
                </a:extLst>
              </a:tr>
              <a:tr h="274320">
                <a:tc>
                  <a:txBody>
                    <a:bodyPr/>
                    <a:lstStyle/>
                    <a:p>
                      <a:pPr algn="ctr">
                        <a:buNone/>
                      </a:pPr>
                      <a:r>
                        <a:rPr lang="zh-CN" altLang="en-US" sz="1400" b="1">
                          <a:solidFill>
                            <a:srgbClr val="C00000"/>
                          </a:solidFill>
                        </a:rPr>
                        <a:t>科技</a:t>
                      </a:r>
                      <a:endParaRPr lang="zh-CN" altLang="en-US" sz="1200" b="0"/>
                    </a:p>
                  </a:txBody>
                  <a:tcPr>
                    <a:solidFill>
                      <a:schemeClr val="accent2">
                        <a:lumMod val="20000"/>
                        <a:lumOff val="80000"/>
                      </a:schemeClr>
                    </a:solidFill>
                  </a:tcPr>
                </a:tc>
                <a:tc>
                  <a:txBody>
                    <a:bodyPr/>
                    <a:lstStyle/>
                    <a:p>
                      <a:pPr algn="ctr">
                        <a:buNone/>
                      </a:pPr>
                      <a:r>
                        <a:rPr lang="en-US" altLang="zh-CN" sz="1200" b="0"/>
                        <a:t>24</a:t>
                      </a:r>
                    </a:p>
                  </a:txBody>
                  <a:tcPr>
                    <a:solidFill>
                      <a:schemeClr val="accent2">
                        <a:lumMod val="20000"/>
                        <a:lumOff val="80000"/>
                      </a:schemeClr>
                    </a:solidFill>
                  </a:tcPr>
                </a:tc>
                <a:extLst>
                  <a:ext uri="{0D108BD9-81ED-4DB2-BD59-A6C34878D82A}">
                    <a16:rowId xmlns:a16="http://schemas.microsoft.com/office/drawing/2014/main" val="10008"/>
                  </a:ext>
                </a:extLst>
              </a:tr>
              <a:tr h="274320">
                <a:tc>
                  <a:txBody>
                    <a:bodyPr/>
                    <a:lstStyle/>
                    <a:p>
                      <a:pPr algn="ctr">
                        <a:buNone/>
                      </a:pPr>
                      <a:r>
                        <a:rPr lang="zh-CN" altLang="en-US" sz="1200" b="0"/>
                        <a:t>深入</a:t>
                      </a:r>
                    </a:p>
                  </a:txBody>
                  <a:tcPr>
                    <a:solidFill>
                      <a:schemeClr val="accent2">
                        <a:lumMod val="40000"/>
                        <a:lumOff val="60000"/>
                      </a:schemeClr>
                    </a:solidFill>
                  </a:tcPr>
                </a:tc>
                <a:tc>
                  <a:txBody>
                    <a:bodyPr/>
                    <a:lstStyle/>
                    <a:p>
                      <a:pPr algn="ctr">
                        <a:buNone/>
                      </a:pPr>
                      <a:r>
                        <a:rPr lang="en-US" altLang="zh-CN" sz="1200" b="0"/>
                        <a:t>23</a:t>
                      </a:r>
                    </a:p>
                  </a:txBody>
                  <a:tcPr>
                    <a:solidFill>
                      <a:schemeClr val="accent2">
                        <a:lumMod val="40000"/>
                        <a:lumOff val="60000"/>
                      </a:schemeClr>
                    </a:solidFill>
                  </a:tcPr>
                </a:tc>
                <a:extLst>
                  <a:ext uri="{0D108BD9-81ED-4DB2-BD59-A6C34878D82A}">
                    <a16:rowId xmlns:a16="http://schemas.microsoft.com/office/drawing/2014/main" val="10009"/>
                  </a:ext>
                </a:extLst>
              </a:tr>
              <a:tr h="274320">
                <a:tc>
                  <a:txBody>
                    <a:bodyPr/>
                    <a:lstStyle/>
                    <a:p>
                      <a:pPr algn="ctr">
                        <a:buNone/>
                      </a:pPr>
                      <a:r>
                        <a:rPr lang="zh-CN" altLang="en-US" sz="1200" b="0"/>
                        <a:t>治理</a:t>
                      </a:r>
                    </a:p>
                  </a:txBody>
                  <a:tcPr>
                    <a:solidFill>
                      <a:schemeClr val="accent2">
                        <a:lumMod val="20000"/>
                        <a:lumOff val="80000"/>
                      </a:schemeClr>
                    </a:solidFill>
                  </a:tcPr>
                </a:tc>
                <a:tc>
                  <a:txBody>
                    <a:bodyPr/>
                    <a:lstStyle/>
                    <a:p>
                      <a:pPr algn="ctr">
                        <a:buNone/>
                      </a:pPr>
                      <a:r>
                        <a:rPr lang="en-US" altLang="zh-CN" sz="1200" b="0"/>
                        <a:t>22</a:t>
                      </a:r>
                    </a:p>
                  </a:txBody>
                  <a:tcPr>
                    <a:solidFill>
                      <a:schemeClr val="accent2">
                        <a:lumMod val="20000"/>
                        <a:lumOff val="80000"/>
                      </a:schemeClr>
                    </a:solidFill>
                  </a:tcPr>
                </a:tc>
                <a:extLst>
                  <a:ext uri="{0D108BD9-81ED-4DB2-BD59-A6C34878D82A}">
                    <a16:rowId xmlns:a16="http://schemas.microsoft.com/office/drawing/2014/main" val="10010"/>
                  </a:ext>
                </a:extLst>
              </a:tr>
              <a:tr h="274320">
                <a:tc>
                  <a:txBody>
                    <a:bodyPr/>
                    <a:lstStyle/>
                    <a:p>
                      <a:pPr algn="ctr">
                        <a:buClrTx/>
                        <a:buSzTx/>
                        <a:buFontTx/>
                        <a:buNone/>
                      </a:pPr>
                      <a:r>
                        <a:rPr lang="zh-CN" altLang="en-US" sz="1400" b="1">
                          <a:solidFill>
                            <a:srgbClr val="C00000"/>
                          </a:solidFill>
                        </a:rPr>
                        <a:t>安全</a:t>
                      </a:r>
                    </a:p>
                  </a:txBody>
                  <a:tcPr>
                    <a:solidFill>
                      <a:schemeClr val="accent2">
                        <a:lumMod val="40000"/>
                        <a:lumOff val="60000"/>
                      </a:schemeClr>
                    </a:solidFill>
                  </a:tcPr>
                </a:tc>
                <a:tc>
                  <a:txBody>
                    <a:bodyPr/>
                    <a:lstStyle/>
                    <a:p>
                      <a:pPr algn="ctr">
                        <a:buNone/>
                      </a:pPr>
                      <a:r>
                        <a:rPr lang="en-US" altLang="zh-CN" sz="1200" b="0"/>
                        <a:t>20</a:t>
                      </a:r>
                    </a:p>
                  </a:txBody>
                  <a:tcPr>
                    <a:solidFill>
                      <a:schemeClr val="accent2">
                        <a:lumMod val="40000"/>
                        <a:lumOff val="60000"/>
                      </a:schemeClr>
                    </a:solidFill>
                  </a:tcPr>
                </a:tc>
                <a:extLst>
                  <a:ext uri="{0D108BD9-81ED-4DB2-BD59-A6C34878D82A}">
                    <a16:rowId xmlns:a16="http://schemas.microsoft.com/office/drawing/2014/main" val="10011"/>
                  </a:ext>
                </a:extLst>
              </a:tr>
              <a:tr h="274320">
                <a:tc>
                  <a:txBody>
                    <a:bodyPr/>
                    <a:lstStyle/>
                    <a:p>
                      <a:pPr algn="ctr">
                        <a:buClrTx/>
                        <a:buSzTx/>
                        <a:buFontTx/>
                        <a:buNone/>
                      </a:pPr>
                      <a:r>
                        <a:rPr lang="zh-CN" altLang="en-US" sz="1400" b="1">
                          <a:solidFill>
                            <a:srgbClr val="C00000"/>
                          </a:solidFill>
                        </a:rPr>
                        <a:t>高质量</a:t>
                      </a:r>
                    </a:p>
                  </a:txBody>
                  <a:tcPr>
                    <a:solidFill>
                      <a:schemeClr val="accent2">
                        <a:lumMod val="20000"/>
                        <a:lumOff val="80000"/>
                      </a:schemeClr>
                    </a:solidFill>
                  </a:tcPr>
                </a:tc>
                <a:tc>
                  <a:txBody>
                    <a:bodyPr/>
                    <a:lstStyle/>
                    <a:p>
                      <a:pPr algn="ctr">
                        <a:buNone/>
                      </a:pPr>
                      <a:r>
                        <a:rPr lang="en-US" altLang="zh-CN" sz="1200" b="0"/>
                        <a:t>19</a:t>
                      </a:r>
                    </a:p>
                  </a:txBody>
                  <a:tcPr>
                    <a:solidFill>
                      <a:schemeClr val="accent2">
                        <a:lumMod val="20000"/>
                        <a:lumOff val="80000"/>
                      </a:schemeClr>
                    </a:solidFill>
                  </a:tcPr>
                </a:tc>
                <a:extLst>
                  <a:ext uri="{0D108BD9-81ED-4DB2-BD59-A6C34878D82A}">
                    <a16:rowId xmlns:a16="http://schemas.microsoft.com/office/drawing/2014/main" val="10012"/>
                  </a:ext>
                </a:extLst>
              </a:tr>
              <a:tr h="274320">
                <a:tc>
                  <a:txBody>
                    <a:bodyPr/>
                    <a:lstStyle/>
                    <a:p>
                      <a:pPr algn="ctr">
                        <a:buNone/>
                      </a:pPr>
                      <a:r>
                        <a:rPr lang="zh-CN" altLang="en-US" sz="1200" b="0"/>
                        <a:t>风险</a:t>
                      </a:r>
                    </a:p>
                  </a:txBody>
                  <a:tcPr>
                    <a:solidFill>
                      <a:schemeClr val="accent2">
                        <a:lumMod val="40000"/>
                        <a:lumOff val="60000"/>
                      </a:schemeClr>
                    </a:solidFill>
                  </a:tcPr>
                </a:tc>
                <a:tc>
                  <a:txBody>
                    <a:bodyPr/>
                    <a:lstStyle/>
                    <a:p>
                      <a:pPr algn="ctr">
                        <a:buNone/>
                      </a:pPr>
                      <a:r>
                        <a:rPr lang="en-US" altLang="zh-CN" sz="1200" b="0"/>
                        <a:t>19</a:t>
                      </a:r>
                    </a:p>
                  </a:txBody>
                  <a:tcPr>
                    <a:solidFill>
                      <a:schemeClr val="accent2">
                        <a:lumMod val="40000"/>
                        <a:lumOff val="60000"/>
                      </a:schemeClr>
                    </a:solidFill>
                  </a:tcPr>
                </a:tc>
                <a:extLst>
                  <a:ext uri="{0D108BD9-81ED-4DB2-BD59-A6C34878D82A}">
                    <a16:rowId xmlns:a16="http://schemas.microsoft.com/office/drawing/2014/main" val="10013"/>
                  </a:ext>
                </a:extLst>
              </a:tr>
              <a:tr h="274320">
                <a:tc>
                  <a:txBody>
                    <a:bodyPr/>
                    <a:lstStyle/>
                    <a:p>
                      <a:pPr algn="ctr">
                        <a:buNone/>
                      </a:pPr>
                      <a:r>
                        <a:rPr lang="zh-CN" altLang="en-US" sz="1200" b="0"/>
                        <a:t>投资</a:t>
                      </a:r>
                    </a:p>
                  </a:txBody>
                  <a:tcPr>
                    <a:solidFill>
                      <a:schemeClr val="accent2">
                        <a:lumMod val="20000"/>
                        <a:lumOff val="80000"/>
                      </a:schemeClr>
                    </a:solidFill>
                  </a:tcPr>
                </a:tc>
                <a:tc>
                  <a:txBody>
                    <a:bodyPr/>
                    <a:lstStyle/>
                    <a:p>
                      <a:pPr algn="ctr">
                        <a:buNone/>
                      </a:pPr>
                      <a:r>
                        <a:rPr lang="en-US" altLang="zh-CN" sz="1200" b="0"/>
                        <a:t>19</a:t>
                      </a:r>
                    </a:p>
                  </a:txBody>
                  <a:tcPr>
                    <a:solidFill>
                      <a:schemeClr val="accent2">
                        <a:lumMod val="20000"/>
                        <a:lumOff val="80000"/>
                      </a:schemeClr>
                    </a:solidFill>
                  </a:tcPr>
                </a:tc>
                <a:extLst>
                  <a:ext uri="{0D108BD9-81ED-4DB2-BD59-A6C34878D82A}">
                    <a16:rowId xmlns:a16="http://schemas.microsoft.com/office/drawing/2014/main" val="10014"/>
                  </a:ext>
                </a:extLst>
              </a:tr>
              <a:tr h="274320">
                <a:tc>
                  <a:txBody>
                    <a:bodyPr/>
                    <a:lstStyle/>
                    <a:p>
                      <a:pPr algn="ctr">
                        <a:buNone/>
                      </a:pPr>
                      <a:r>
                        <a:rPr lang="zh-CN" altLang="en-US" sz="1200" b="0"/>
                        <a:t>统筹</a:t>
                      </a:r>
                    </a:p>
                  </a:txBody>
                  <a:tcPr>
                    <a:solidFill>
                      <a:schemeClr val="accent2">
                        <a:lumMod val="40000"/>
                        <a:lumOff val="60000"/>
                      </a:schemeClr>
                    </a:solidFill>
                  </a:tcPr>
                </a:tc>
                <a:tc>
                  <a:txBody>
                    <a:bodyPr/>
                    <a:lstStyle/>
                    <a:p>
                      <a:pPr algn="ctr">
                        <a:buNone/>
                      </a:pPr>
                      <a:r>
                        <a:rPr lang="en-US" altLang="zh-CN" sz="1200" b="0"/>
                        <a:t>18</a:t>
                      </a:r>
                    </a:p>
                  </a:txBody>
                  <a:tcPr>
                    <a:solidFill>
                      <a:schemeClr val="accent2">
                        <a:lumMod val="40000"/>
                        <a:lumOff val="60000"/>
                      </a:schemeClr>
                    </a:solidFill>
                  </a:tcPr>
                </a:tc>
                <a:extLst>
                  <a:ext uri="{0D108BD9-81ED-4DB2-BD59-A6C34878D82A}">
                    <a16:rowId xmlns:a16="http://schemas.microsoft.com/office/drawing/2014/main" val="10015"/>
                  </a:ext>
                </a:extLst>
              </a:tr>
            </a:tbl>
          </a:graphicData>
        </a:graphic>
      </p:graphicFrame>
      <p:graphicFrame>
        <p:nvGraphicFramePr>
          <p:cNvPr id="12" name="表格 11"/>
          <p:cNvGraphicFramePr/>
          <p:nvPr>
            <p:custDataLst>
              <p:tags r:id="rId2"/>
            </p:custDataLst>
          </p:nvPr>
        </p:nvGraphicFramePr>
        <p:xfrm>
          <a:off x="6146165" y="822325"/>
          <a:ext cx="2468880" cy="4629785"/>
        </p:xfrm>
        <a:graphic>
          <a:graphicData uri="http://schemas.openxmlformats.org/drawingml/2006/table">
            <a:tbl>
              <a:tblPr firstRow="1" bandRow="1">
                <a:tableStyleId>{5C22544A-7EE6-4342-B048-85BDC9FD1C3A}</a:tableStyleId>
              </a:tblPr>
              <a:tblGrid>
                <a:gridCol w="1234440">
                  <a:extLst>
                    <a:ext uri="{9D8B030D-6E8A-4147-A177-3AD203B41FA5}">
                      <a16:colId xmlns:a16="http://schemas.microsoft.com/office/drawing/2014/main" val="20000"/>
                    </a:ext>
                  </a:extLst>
                </a:gridCol>
                <a:gridCol w="1234440">
                  <a:extLst>
                    <a:ext uri="{9D8B030D-6E8A-4147-A177-3AD203B41FA5}">
                      <a16:colId xmlns:a16="http://schemas.microsoft.com/office/drawing/2014/main" val="20001"/>
                    </a:ext>
                  </a:extLst>
                </a:gridCol>
              </a:tblGrid>
              <a:tr h="277495">
                <a:tc>
                  <a:txBody>
                    <a:bodyPr/>
                    <a:lstStyle/>
                    <a:p>
                      <a:pPr algn="ctr">
                        <a:buNone/>
                      </a:pPr>
                      <a:r>
                        <a:rPr lang="zh-CN" altLang="en-US" sz="1200"/>
                        <a:t>热词</a:t>
                      </a:r>
                    </a:p>
                  </a:txBody>
                  <a:tcPr>
                    <a:solidFill>
                      <a:schemeClr val="accent2"/>
                    </a:solidFill>
                  </a:tcPr>
                </a:tc>
                <a:tc>
                  <a:txBody>
                    <a:bodyPr/>
                    <a:lstStyle/>
                    <a:p>
                      <a:pPr algn="ctr">
                        <a:buNone/>
                      </a:pPr>
                      <a:r>
                        <a:rPr lang="zh-CN" altLang="en-US" sz="1200"/>
                        <a:t>出现次数</a:t>
                      </a:r>
                    </a:p>
                  </a:txBody>
                  <a:tcPr>
                    <a:solidFill>
                      <a:schemeClr val="accent2"/>
                    </a:solidFill>
                  </a:tcPr>
                </a:tc>
                <a:extLst>
                  <a:ext uri="{0D108BD9-81ED-4DB2-BD59-A6C34878D82A}">
                    <a16:rowId xmlns:a16="http://schemas.microsoft.com/office/drawing/2014/main" val="10000"/>
                  </a:ext>
                </a:extLst>
              </a:tr>
              <a:tr h="278130">
                <a:tc>
                  <a:txBody>
                    <a:bodyPr/>
                    <a:lstStyle/>
                    <a:p>
                      <a:pPr algn="ctr">
                        <a:buNone/>
                      </a:pPr>
                      <a:r>
                        <a:rPr lang="zh-CN" altLang="en-US" sz="1200"/>
                        <a:t>中国</a:t>
                      </a:r>
                    </a:p>
                  </a:txBody>
                  <a:tcPr>
                    <a:solidFill>
                      <a:schemeClr val="accent2">
                        <a:lumMod val="40000"/>
                        <a:lumOff val="60000"/>
                      </a:schemeClr>
                    </a:solidFill>
                  </a:tcPr>
                </a:tc>
                <a:tc>
                  <a:txBody>
                    <a:bodyPr/>
                    <a:lstStyle/>
                    <a:p>
                      <a:pPr algn="ctr">
                        <a:buNone/>
                      </a:pPr>
                      <a:r>
                        <a:rPr lang="en-US" altLang="zh-CN" sz="1200"/>
                        <a:t>18</a:t>
                      </a:r>
                    </a:p>
                  </a:txBody>
                  <a:tcPr>
                    <a:solidFill>
                      <a:schemeClr val="accent2">
                        <a:lumMod val="40000"/>
                        <a:lumOff val="60000"/>
                      </a:schemeClr>
                    </a:solidFill>
                  </a:tcPr>
                </a:tc>
                <a:extLst>
                  <a:ext uri="{0D108BD9-81ED-4DB2-BD59-A6C34878D82A}">
                    <a16:rowId xmlns:a16="http://schemas.microsoft.com/office/drawing/2014/main" val="10001"/>
                  </a:ext>
                </a:extLst>
              </a:tr>
              <a:tr h="308610">
                <a:tc>
                  <a:txBody>
                    <a:bodyPr/>
                    <a:lstStyle/>
                    <a:p>
                      <a:pPr algn="ctr">
                        <a:buNone/>
                      </a:pPr>
                      <a:r>
                        <a:rPr lang="zh-CN" altLang="en-US" sz="1400" b="1">
                          <a:solidFill>
                            <a:srgbClr val="C00000"/>
                          </a:solidFill>
                        </a:rPr>
                        <a:t>绿色</a:t>
                      </a:r>
                      <a:endParaRPr lang="zh-CN" altLang="en-US" sz="1200"/>
                    </a:p>
                  </a:txBody>
                  <a:tcPr>
                    <a:solidFill>
                      <a:schemeClr val="accent2">
                        <a:lumMod val="20000"/>
                        <a:lumOff val="80000"/>
                      </a:schemeClr>
                    </a:solidFill>
                  </a:tcPr>
                </a:tc>
                <a:tc>
                  <a:txBody>
                    <a:bodyPr/>
                    <a:lstStyle/>
                    <a:p>
                      <a:pPr algn="ctr">
                        <a:buNone/>
                      </a:pPr>
                      <a:r>
                        <a:rPr lang="en-US" altLang="zh-CN" sz="1200"/>
                        <a:t>18</a:t>
                      </a:r>
                    </a:p>
                  </a:txBody>
                  <a:tcPr>
                    <a:solidFill>
                      <a:schemeClr val="accent2">
                        <a:lumMod val="20000"/>
                        <a:lumOff val="80000"/>
                      </a:schemeClr>
                    </a:solidFill>
                  </a:tcPr>
                </a:tc>
                <a:extLst>
                  <a:ext uri="{0D108BD9-81ED-4DB2-BD59-A6C34878D82A}">
                    <a16:rowId xmlns:a16="http://schemas.microsoft.com/office/drawing/2014/main" val="10002"/>
                  </a:ext>
                </a:extLst>
              </a:tr>
              <a:tr h="277495">
                <a:tc>
                  <a:txBody>
                    <a:bodyPr/>
                    <a:lstStyle/>
                    <a:p>
                      <a:pPr algn="ctr">
                        <a:buNone/>
                      </a:pPr>
                      <a:r>
                        <a:rPr lang="zh-CN" altLang="en-US" sz="1200"/>
                        <a:t>区域</a:t>
                      </a:r>
                    </a:p>
                  </a:txBody>
                  <a:tcPr>
                    <a:solidFill>
                      <a:schemeClr val="accent2">
                        <a:lumMod val="40000"/>
                        <a:lumOff val="60000"/>
                      </a:schemeClr>
                    </a:solidFill>
                  </a:tcPr>
                </a:tc>
                <a:tc>
                  <a:txBody>
                    <a:bodyPr/>
                    <a:lstStyle/>
                    <a:p>
                      <a:pPr algn="ctr">
                        <a:buNone/>
                      </a:pPr>
                      <a:r>
                        <a:rPr lang="en-US" altLang="zh-CN" sz="1200"/>
                        <a:t>17</a:t>
                      </a:r>
                    </a:p>
                  </a:txBody>
                  <a:tcPr>
                    <a:solidFill>
                      <a:schemeClr val="accent2">
                        <a:lumMod val="40000"/>
                        <a:lumOff val="60000"/>
                      </a:schemeClr>
                    </a:solidFill>
                  </a:tcPr>
                </a:tc>
                <a:extLst>
                  <a:ext uri="{0D108BD9-81ED-4DB2-BD59-A6C34878D82A}">
                    <a16:rowId xmlns:a16="http://schemas.microsoft.com/office/drawing/2014/main" val="10003"/>
                  </a:ext>
                </a:extLst>
              </a:tr>
              <a:tr h="309245">
                <a:tc>
                  <a:txBody>
                    <a:bodyPr/>
                    <a:lstStyle/>
                    <a:p>
                      <a:pPr algn="ctr">
                        <a:buNone/>
                      </a:pPr>
                      <a:r>
                        <a:rPr lang="zh-CN" altLang="en-US" sz="1400" b="1">
                          <a:solidFill>
                            <a:srgbClr val="C00000"/>
                          </a:solidFill>
                        </a:rPr>
                        <a:t>国际</a:t>
                      </a:r>
                    </a:p>
                  </a:txBody>
                  <a:tcPr>
                    <a:solidFill>
                      <a:schemeClr val="accent2">
                        <a:lumMod val="20000"/>
                        <a:lumOff val="80000"/>
                      </a:schemeClr>
                    </a:solidFill>
                  </a:tcPr>
                </a:tc>
                <a:tc>
                  <a:txBody>
                    <a:bodyPr/>
                    <a:lstStyle/>
                    <a:p>
                      <a:pPr algn="ctr">
                        <a:buNone/>
                      </a:pPr>
                      <a:r>
                        <a:rPr lang="en-US" altLang="zh-CN" sz="1200"/>
                        <a:t>16</a:t>
                      </a:r>
                    </a:p>
                  </a:txBody>
                  <a:tcPr>
                    <a:solidFill>
                      <a:schemeClr val="accent2">
                        <a:lumMod val="20000"/>
                        <a:lumOff val="80000"/>
                      </a:schemeClr>
                    </a:solidFill>
                  </a:tcPr>
                </a:tc>
                <a:extLst>
                  <a:ext uri="{0D108BD9-81ED-4DB2-BD59-A6C34878D82A}">
                    <a16:rowId xmlns:a16="http://schemas.microsoft.com/office/drawing/2014/main" val="10004"/>
                  </a:ext>
                </a:extLst>
              </a:tr>
              <a:tr h="308610">
                <a:tc>
                  <a:txBody>
                    <a:bodyPr/>
                    <a:lstStyle/>
                    <a:p>
                      <a:pPr algn="ctr">
                        <a:buNone/>
                      </a:pPr>
                      <a:r>
                        <a:rPr lang="zh-CN" altLang="en-US" sz="1400" b="1">
                          <a:solidFill>
                            <a:srgbClr val="C00000"/>
                          </a:solidFill>
                        </a:rPr>
                        <a:t>民生</a:t>
                      </a:r>
                    </a:p>
                  </a:txBody>
                  <a:tcPr>
                    <a:solidFill>
                      <a:schemeClr val="accent2">
                        <a:lumMod val="40000"/>
                        <a:lumOff val="60000"/>
                      </a:schemeClr>
                    </a:solidFill>
                  </a:tcPr>
                </a:tc>
                <a:tc>
                  <a:txBody>
                    <a:bodyPr/>
                    <a:lstStyle/>
                    <a:p>
                      <a:pPr algn="ctr">
                        <a:buNone/>
                      </a:pPr>
                      <a:r>
                        <a:rPr lang="en-US" altLang="zh-CN" sz="1200"/>
                        <a:t>16</a:t>
                      </a:r>
                    </a:p>
                  </a:txBody>
                  <a:tcPr>
                    <a:solidFill>
                      <a:schemeClr val="accent2">
                        <a:lumMod val="40000"/>
                        <a:lumOff val="60000"/>
                      </a:schemeClr>
                    </a:solidFill>
                  </a:tcPr>
                </a:tc>
                <a:extLst>
                  <a:ext uri="{0D108BD9-81ED-4DB2-BD59-A6C34878D82A}">
                    <a16:rowId xmlns:a16="http://schemas.microsoft.com/office/drawing/2014/main" val="10005"/>
                  </a:ext>
                </a:extLst>
              </a:tr>
              <a:tr h="277495">
                <a:tc>
                  <a:txBody>
                    <a:bodyPr/>
                    <a:lstStyle/>
                    <a:p>
                      <a:pPr algn="ctr">
                        <a:buNone/>
                      </a:pPr>
                      <a:r>
                        <a:rPr lang="zh-CN" altLang="en-US" sz="1200"/>
                        <a:t>力度</a:t>
                      </a:r>
                    </a:p>
                  </a:txBody>
                  <a:tcPr>
                    <a:solidFill>
                      <a:schemeClr val="accent2">
                        <a:lumMod val="20000"/>
                        <a:lumOff val="80000"/>
                      </a:schemeClr>
                    </a:solidFill>
                  </a:tcPr>
                </a:tc>
                <a:tc>
                  <a:txBody>
                    <a:bodyPr/>
                    <a:lstStyle/>
                    <a:p>
                      <a:pPr algn="ctr">
                        <a:buNone/>
                      </a:pPr>
                      <a:r>
                        <a:rPr lang="en-US" altLang="zh-CN" sz="1200"/>
                        <a:t>16</a:t>
                      </a:r>
                    </a:p>
                  </a:txBody>
                  <a:tcPr>
                    <a:solidFill>
                      <a:schemeClr val="accent2">
                        <a:lumMod val="20000"/>
                        <a:lumOff val="80000"/>
                      </a:schemeClr>
                    </a:solidFill>
                  </a:tcPr>
                </a:tc>
                <a:extLst>
                  <a:ext uri="{0D108BD9-81ED-4DB2-BD59-A6C34878D82A}">
                    <a16:rowId xmlns:a16="http://schemas.microsoft.com/office/drawing/2014/main" val="10006"/>
                  </a:ext>
                </a:extLst>
              </a:tr>
              <a:tr h="308610">
                <a:tc>
                  <a:txBody>
                    <a:bodyPr/>
                    <a:lstStyle/>
                    <a:p>
                      <a:pPr algn="ctr">
                        <a:buClrTx/>
                        <a:buSzTx/>
                        <a:buFontTx/>
                        <a:buNone/>
                      </a:pPr>
                      <a:r>
                        <a:rPr lang="zh-CN" altLang="en-US" sz="1400" b="1">
                          <a:solidFill>
                            <a:srgbClr val="C00000"/>
                          </a:solidFill>
                        </a:rPr>
                        <a:t>合作</a:t>
                      </a:r>
                    </a:p>
                  </a:txBody>
                  <a:tcPr>
                    <a:solidFill>
                      <a:schemeClr val="accent2">
                        <a:lumMod val="40000"/>
                        <a:lumOff val="60000"/>
                      </a:schemeClr>
                    </a:solidFill>
                  </a:tcPr>
                </a:tc>
                <a:tc>
                  <a:txBody>
                    <a:bodyPr/>
                    <a:lstStyle/>
                    <a:p>
                      <a:pPr algn="ctr">
                        <a:buNone/>
                      </a:pPr>
                      <a:r>
                        <a:rPr lang="en-US" altLang="zh-CN" sz="1200"/>
                        <a:t>16</a:t>
                      </a:r>
                    </a:p>
                  </a:txBody>
                  <a:tcPr>
                    <a:solidFill>
                      <a:schemeClr val="accent2">
                        <a:lumMod val="40000"/>
                        <a:lumOff val="60000"/>
                      </a:schemeClr>
                    </a:solidFill>
                  </a:tcPr>
                </a:tc>
                <a:extLst>
                  <a:ext uri="{0D108BD9-81ED-4DB2-BD59-A6C34878D82A}">
                    <a16:rowId xmlns:a16="http://schemas.microsoft.com/office/drawing/2014/main" val="10007"/>
                  </a:ext>
                </a:extLst>
              </a:tr>
              <a:tr h="278130">
                <a:tc>
                  <a:txBody>
                    <a:bodyPr/>
                    <a:lstStyle/>
                    <a:p>
                      <a:pPr algn="ctr">
                        <a:buNone/>
                      </a:pPr>
                      <a:r>
                        <a:rPr lang="zh-CN" altLang="en-US" sz="1200"/>
                        <a:t>全国</a:t>
                      </a:r>
                    </a:p>
                  </a:txBody>
                  <a:tcPr>
                    <a:solidFill>
                      <a:schemeClr val="accent2">
                        <a:lumMod val="20000"/>
                        <a:lumOff val="80000"/>
                      </a:schemeClr>
                    </a:solidFill>
                  </a:tcPr>
                </a:tc>
                <a:tc>
                  <a:txBody>
                    <a:bodyPr/>
                    <a:lstStyle/>
                    <a:p>
                      <a:pPr algn="ctr">
                        <a:buNone/>
                      </a:pPr>
                      <a:r>
                        <a:rPr lang="en-US" altLang="zh-CN" sz="1200"/>
                        <a:t>15</a:t>
                      </a:r>
                    </a:p>
                  </a:txBody>
                  <a:tcPr>
                    <a:solidFill>
                      <a:schemeClr val="accent2">
                        <a:lumMod val="20000"/>
                        <a:lumOff val="80000"/>
                      </a:schemeClr>
                    </a:solidFill>
                  </a:tcPr>
                </a:tc>
                <a:extLst>
                  <a:ext uri="{0D108BD9-81ED-4DB2-BD59-A6C34878D82A}">
                    <a16:rowId xmlns:a16="http://schemas.microsoft.com/office/drawing/2014/main" val="10008"/>
                  </a:ext>
                </a:extLst>
              </a:tr>
              <a:tr h="277495">
                <a:tc>
                  <a:txBody>
                    <a:bodyPr/>
                    <a:lstStyle/>
                    <a:p>
                      <a:pPr algn="ctr">
                        <a:buNone/>
                      </a:pPr>
                      <a:r>
                        <a:rPr lang="zh-CN" altLang="en-US" sz="1200"/>
                        <a:t>习近平</a:t>
                      </a:r>
                    </a:p>
                  </a:txBody>
                  <a:tcPr>
                    <a:solidFill>
                      <a:schemeClr val="accent2">
                        <a:lumMod val="40000"/>
                        <a:lumOff val="60000"/>
                      </a:schemeClr>
                    </a:solidFill>
                  </a:tcPr>
                </a:tc>
                <a:tc>
                  <a:txBody>
                    <a:bodyPr/>
                    <a:lstStyle/>
                    <a:p>
                      <a:pPr algn="ctr">
                        <a:buNone/>
                      </a:pPr>
                      <a:r>
                        <a:rPr lang="en-US" altLang="zh-CN" sz="1200"/>
                        <a:t>15</a:t>
                      </a:r>
                    </a:p>
                  </a:txBody>
                  <a:tcPr>
                    <a:solidFill>
                      <a:schemeClr val="accent2">
                        <a:lumMod val="40000"/>
                        <a:lumOff val="60000"/>
                      </a:schemeClr>
                    </a:solidFill>
                  </a:tcPr>
                </a:tc>
                <a:extLst>
                  <a:ext uri="{0D108BD9-81ED-4DB2-BD59-A6C34878D82A}">
                    <a16:rowId xmlns:a16="http://schemas.microsoft.com/office/drawing/2014/main" val="10009"/>
                  </a:ext>
                </a:extLst>
              </a:tr>
              <a:tr h="277495">
                <a:tc>
                  <a:txBody>
                    <a:bodyPr/>
                    <a:lstStyle/>
                    <a:p>
                      <a:pPr algn="ctr">
                        <a:buNone/>
                      </a:pPr>
                      <a:r>
                        <a:rPr lang="zh-CN" altLang="en-US" sz="1200"/>
                        <a:t>地区</a:t>
                      </a:r>
                    </a:p>
                  </a:txBody>
                  <a:tcPr>
                    <a:solidFill>
                      <a:schemeClr val="accent2">
                        <a:lumMod val="20000"/>
                        <a:lumOff val="80000"/>
                      </a:schemeClr>
                    </a:solidFill>
                  </a:tcPr>
                </a:tc>
                <a:tc>
                  <a:txBody>
                    <a:bodyPr/>
                    <a:lstStyle/>
                    <a:p>
                      <a:pPr algn="ctr">
                        <a:buNone/>
                      </a:pPr>
                      <a:r>
                        <a:rPr lang="en-US" altLang="zh-CN" sz="1200"/>
                        <a:t>15</a:t>
                      </a:r>
                    </a:p>
                  </a:txBody>
                  <a:tcPr>
                    <a:solidFill>
                      <a:schemeClr val="accent2">
                        <a:lumMod val="20000"/>
                        <a:lumOff val="80000"/>
                      </a:schemeClr>
                    </a:solidFill>
                  </a:tcPr>
                </a:tc>
                <a:extLst>
                  <a:ext uri="{0D108BD9-81ED-4DB2-BD59-A6C34878D82A}">
                    <a16:rowId xmlns:a16="http://schemas.microsoft.com/office/drawing/2014/main" val="10010"/>
                  </a:ext>
                </a:extLst>
              </a:tr>
              <a:tr h="309245">
                <a:tc>
                  <a:txBody>
                    <a:bodyPr/>
                    <a:lstStyle/>
                    <a:p>
                      <a:pPr algn="ctr">
                        <a:buClrTx/>
                        <a:buSzTx/>
                        <a:buFontTx/>
                        <a:buNone/>
                      </a:pPr>
                      <a:r>
                        <a:rPr lang="zh-CN" altLang="en-US" sz="1400" b="1">
                          <a:solidFill>
                            <a:srgbClr val="C00000"/>
                          </a:solidFill>
                        </a:rPr>
                        <a:t>人才</a:t>
                      </a:r>
                    </a:p>
                  </a:txBody>
                  <a:tcPr>
                    <a:solidFill>
                      <a:schemeClr val="accent2">
                        <a:lumMod val="40000"/>
                        <a:lumOff val="60000"/>
                      </a:schemeClr>
                    </a:solidFill>
                  </a:tcPr>
                </a:tc>
                <a:tc>
                  <a:txBody>
                    <a:bodyPr/>
                    <a:lstStyle/>
                    <a:p>
                      <a:pPr algn="ctr">
                        <a:buNone/>
                      </a:pPr>
                      <a:r>
                        <a:rPr lang="en-US" altLang="zh-CN" sz="1200"/>
                        <a:t>15</a:t>
                      </a:r>
                    </a:p>
                  </a:txBody>
                  <a:tcPr>
                    <a:solidFill>
                      <a:schemeClr val="accent2">
                        <a:lumMod val="40000"/>
                        <a:lumOff val="60000"/>
                      </a:schemeClr>
                    </a:solidFill>
                  </a:tcPr>
                </a:tc>
                <a:extLst>
                  <a:ext uri="{0D108BD9-81ED-4DB2-BD59-A6C34878D82A}">
                    <a16:rowId xmlns:a16="http://schemas.microsoft.com/office/drawing/2014/main" val="10011"/>
                  </a:ext>
                </a:extLst>
              </a:tr>
              <a:tr h="308610">
                <a:tc>
                  <a:txBody>
                    <a:bodyPr/>
                    <a:lstStyle/>
                    <a:p>
                      <a:pPr algn="ctr">
                        <a:buClrTx/>
                        <a:buSzTx/>
                        <a:buFontTx/>
                        <a:buNone/>
                      </a:pPr>
                      <a:r>
                        <a:rPr lang="zh-CN" altLang="en-US" sz="1400" b="1">
                          <a:solidFill>
                            <a:srgbClr val="C00000"/>
                          </a:solidFill>
                        </a:rPr>
                        <a:t>现代化</a:t>
                      </a:r>
                    </a:p>
                  </a:txBody>
                  <a:tcPr>
                    <a:solidFill>
                      <a:schemeClr val="accent2">
                        <a:lumMod val="20000"/>
                        <a:lumOff val="80000"/>
                      </a:schemeClr>
                    </a:solidFill>
                  </a:tcPr>
                </a:tc>
                <a:tc>
                  <a:txBody>
                    <a:bodyPr/>
                    <a:lstStyle/>
                    <a:p>
                      <a:pPr algn="ctr">
                        <a:buNone/>
                      </a:pPr>
                      <a:r>
                        <a:rPr lang="en-US" altLang="zh-CN" sz="1200"/>
                        <a:t>14</a:t>
                      </a:r>
                    </a:p>
                  </a:txBody>
                  <a:tcPr>
                    <a:solidFill>
                      <a:schemeClr val="accent2">
                        <a:lumMod val="20000"/>
                        <a:lumOff val="80000"/>
                      </a:schemeClr>
                    </a:solidFill>
                  </a:tcPr>
                </a:tc>
                <a:extLst>
                  <a:ext uri="{0D108BD9-81ED-4DB2-BD59-A6C34878D82A}">
                    <a16:rowId xmlns:a16="http://schemas.microsoft.com/office/drawing/2014/main" val="10012"/>
                  </a:ext>
                </a:extLst>
              </a:tr>
              <a:tr h="277495">
                <a:tc>
                  <a:txBody>
                    <a:bodyPr/>
                    <a:lstStyle/>
                    <a:p>
                      <a:pPr algn="ctr">
                        <a:buNone/>
                      </a:pPr>
                      <a:r>
                        <a:rPr lang="zh-CN" altLang="en-US" sz="1200"/>
                        <a:t>目标</a:t>
                      </a:r>
                    </a:p>
                  </a:txBody>
                  <a:tcPr>
                    <a:solidFill>
                      <a:schemeClr val="accent2">
                        <a:lumMod val="40000"/>
                        <a:lumOff val="60000"/>
                      </a:schemeClr>
                    </a:solidFill>
                  </a:tcPr>
                </a:tc>
                <a:tc>
                  <a:txBody>
                    <a:bodyPr/>
                    <a:lstStyle/>
                    <a:p>
                      <a:pPr algn="ctr">
                        <a:buNone/>
                      </a:pPr>
                      <a:r>
                        <a:rPr lang="en-US" altLang="zh-CN" sz="1200"/>
                        <a:t>14</a:t>
                      </a:r>
                    </a:p>
                  </a:txBody>
                  <a:tcPr>
                    <a:solidFill>
                      <a:schemeClr val="accent2">
                        <a:lumMod val="40000"/>
                        <a:lumOff val="60000"/>
                      </a:schemeClr>
                    </a:solidFill>
                  </a:tcPr>
                </a:tc>
                <a:extLst>
                  <a:ext uri="{0D108BD9-81ED-4DB2-BD59-A6C34878D82A}">
                    <a16:rowId xmlns:a16="http://schemas.microsoft.com/office/drawing/2014/main" val="10013"/>
                  </a:ext>
                </a:extLst>
              </a:tr>
              <a:tr h="278130">
                <a:tc>
                  <a:txBody>
                    <a:bodyPr/>
                    <a:lstStyle/>
                    <a:p>
                      <a:pPr algn="ctr">
                        <a:buNone/>
                      </a:pPr>
                      <a:r>
                        <a:rPr lang="zh-CN" altLang="en-US" sz="1200"/>
                        <a:t>扎实</a:t>
                      </a:r>
                    </a:p>
                  </a:txBody>
                  <a:tcPr>
                    <a:solidFill>
                      <a:schemeClr val="accent2">
                        <a:lumMod val="20000"/>
                        <a:lumOff val="80000"/>
                      </a:schemeClr>
                    </a:solidFill>
                  </a:tcPr>
                </a:tc>
                <a:tc>
                  <a:txBody>
                    <a:bodyPr/>
                    <a:lstStyle/>
                    <a:p>
                      <a:pPr algn="ctr">
                        <a:buNone/>
                      </a:pPr>
                      <a:r>
                        <a:rPr lang="en-US" altLang="zh-CN" sz="1200"/>
                        <a:t>14</a:t>
                      </a:r>
                    </a:p>
                  </a:txBody>
                  <a:tcPr>
                    <a:solidFill>
                      <a:schemeClr val="accent2">
                        <a:lumMod val="20000"/>
                        <a:lumOff val="80000"/>
                      </a:schemeClr>
                    </a:solidFill>
                  </a:tcPr>
                </a:tc>
                <a:extLst>
                  <a:ext uri="{0D108BD9-81ED-4DB2-BD59-A6C34878D82A}">
                    <a16:rowId xmlns:a16="http://schemas.microsoft.com/office/drawing/2014/main" val="10014"/>
                  </a:ext>
                </a:extLst>
              </a:tr>
              <a:tr h="277495">
                <a:tc>
                  <a:txBody>
                    <a:bodyPr/>
                    <a:lstStyle/>
                    <a:p>
                      <a:pPr algn="ctr">
                        <a:buNone/>
                      </a:pPr>
                      <a:r>
                        <a:rPr lang="zh-CN" altLang="en-US" sz="1200"/>
                        <a:t>开展</a:t>
                      </a:r>
                    </a:p>
                  </a:txBody>
                  <a:tcPr>
                    <a:solidFill>
                      <a:schemeClr val="accent2">
                        <a:lumMod val="40000"/>
                        <a:lumOff val="60000"/>
                      </a:schemeClr>
                    </a:solidFill>
                  </a:tcPr>
                </a:tc>
                <a:tc>
                  <a:txBody>
                    <a:bodyPr/>
                    <a:lstStyle/>
                    <a:p>
                      <a:pPr algn="ctr">
                        <a:buNone/>
                      </a:pPr>
                      <a:r>
                        <a:rPr lang="en-US" altLang="zh-CN" sz="1200"/>
                        <a:t>14</a:t>
                      </a:r>
                    </a:p>
                  </a:txBody>
                  <a:tcPr>
                    <a:solidFill>
                      <a:schemeClr val="accent2">
                        <a:lumMod val="40000"/>
                        <a:lumOff val="60000"/>
                      </a:schemeClr>
                    </a:solidFill>
                  </a:tcPr>
                </a:tc>
                <a:extLst>
                  <a:ext uri="{0D108BD9-81ED-4DB2-BD59-A6C34878D82A}">
                    <a16:rowId xmlns:a16="http://schemas.microsoft.com/office/drawing/2014/main" val="10015"/>
                  </a:ext>
                </a:extLst>
              </a:tr>
            </a:tbl>
          </a:graphicData>
        </a:graphic>
      </p:graphicFrame>
      <p:sp>
        <p:nvSpPr>
          <p:cNvPr id="13" name="矩形 12"/>
          <p:cNvSpPr/>
          <p:nvPr/>
        </p:nvSpPr>
        <p:spPr>
          <a:xfrm>
            <a:off x="9003466" y="2114941"/>
            <a:ext cx="2676525" cy="82994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《政府工作报告》</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核心关注点</a:t>
            </a:r>
            <a:r>
              <a:rPr kumimoji="0" lang="en-US" altLang="zh-CN"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Top30</a:t>
            </a:r>
          </a:p>
        </p:txBody>
      </p:sp>
      <p:pic>
        <p:nvPicPr>
          <p:cNvPr id="4" name="图片 3" descr="9">
            <a:extLst>
              <a:ext uri="{FF2B5EF4-FFF2-40B4-BE49-F238E27FC236}">
                <a16:creationId xmlns:a16="http://schemas.microsoft.com/office/drawing/2014/main" id="{C1D18903-BB9B-46E4-E14C-C87882D835F2}"/>
              </a:ext>
            </a:extLst>
          </p:cNvPr>
          <p:cNvPicPr>
            <a:picLocks noChangeAspect="1"/>
          </p:cNvPicPr>
          <p:nvPr/>
        </p:nvPicPr>
        <p:blipFill>
          <a:blip r:embed="rId6"/>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11" name="Picture 4" descr="北京商报制图">
            <a:extLst>
              <a:ext uri="{FF2B5EF4-FFF2-40B4-BE49-F238E27FC236}">
                <a16:creationId xmlns:a16="http://schemas.microsoft.com/office/drawing/2014/main" id="{12BD6D3F-399C-4E95-40BF-3B91A9EE6A6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14:presetBounceEnd="46000">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14:bounceEnd="46000">
                                          <p:cBhvr additive="base">
                                            <p:cTn id="18" dur="500" fill="hold"/>
                                            <p:tgtEl>
                                              <p:spTgt spid="17"/>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47"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47"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bldLvl="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9">
            <a:extLst>
              <a:ext uri="{28A0092B-C50C-407E-A947-70E740481C1C}">
                <a14:useLocalDpi xmlns:a14="http://schemas.microsoft.com/office/drawing/2010/main" val="0"/>
              </a:ext>
            </a:extLst>
          </a:blip>
          <a:srcRect b="6121"/>
          <a:stretch>
            <a:fillRect/>
          </a:stretch>
        </p:blipFill>
        <p:spPr>
          <a:xfrm>
            <a:off x="0" y="639987"/>
            <a:ext cx="12228359" cy="6254505"/>
          </a:xfrm>
          <a:prstGeom prst="rect">
            <a:avLst/>
          </a:prstGeom>
        </p:spPr>
      </p:pic>
      <p:sp>
        <p:nvSpPr>
          <p:cNvPr id="5" name="矩形 4"/>
          <p:cNvSpPr/>
          <p:nvPr/>
        </p:nvSpPr>
        <p:spPr>
          <a:xfrm>
            <a:off x="1134546" y="279791"/>
            <a:ext cx="44500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a:solidFill>
                  <a:srgbClr val="BE230B"/>
                </a:solidFill>
                <a:latin typeface="微软雅黑" panose="020B0503020204020204" pitchFamily="34" charset="-122"/>
                <a:ea typeface="微软雅黑" panose="020B0503020204020204" pitchFamily="34" charset="-122"/>
                <a:cs typeface="微软雅黑" panose="020B0503020204020204" pitchFamily="34" charset="-122"/>
                <a:sym typeface="+mn-ea"/>
              </a:rPr>
              <a:t>从热词看政策与理论的实践结合</a:t>
            </a:r>
            <a:endPar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sp>
        <p:nvSpPr>
          <p:cNvPr id="17" name="矩形: 圆角 16"/>
          <p:cNvSpPr/>
          <p:nvPr/>
        </p:nvSpPr>
        <p:spPr>
          <a:xfrm>
            <a:off x="2807369" y="1232417"/>
            <a:ext cx="6876266" cy="4107543"/>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箭头: 五边形 41"/>
          <p:cNvSpPr/>
          <p:nvPr>
            <p:custDataLst>
              <p:tags r:id="rId1"/>
            </p:custDataLst>
          </p:nvPr>
        </p:nvSpPr>
        <p:spPr>
          <a:xfrm>
            <a:off x="3415037" y="1666254"/>
            <a:ext cx="2137272" cy="605927"/>
          </a:xfrm>
          <a:prstGeom prst="homePlat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矩形 42"/>
          <p:cNvSpPr/>
          <p:nvPr>
            <p:custDataLst>
              <p:tags r:id="rId2"/>
            </p:custDataLst>
          </p:nvPr>
        </p:nvSpPr>
        <p:spPr>
          <a:xfrm>
            <a:off x="3735042" y="1748747"/>
            <a:ext cx="1402080" cy="460375"/>
          </a:xfrm>
          <a:prstGeom prst="rect">
            <a:avLst/>
          </a:prstGeom>
        </p:spPr>
        <p:txBody>
          <a:bodyPr wrap="none">
            <a:spAutoFit/>
          </a:bodyPr>
          <a:lstStyle/>
          <a:p>
            <a:pPr defTabSz="914400"/>
            <a:r>
              <a:rPr lang="zh-CN" altLang="en-US" sz="2400" b="1" dirty="0">
                <a:solidFill>
                  <a:prstClr val="white"/>
                </a:solidFill>
                <a:latin typeface="微软雅黑" panose="020B0503020204020204" pitchFamily="34" charset="-122"/>
                <a:ea typeface="微软雅黑" panose="020B0503020204020204" pitchFamily="34" charset="-122"/>
              </a:rPr>
              <a:t>发展导向</a:t>
            </a:r>
          </a:p>
        </p:txBody>
      </p:sp>
      <p:sp>
        <p:nvSpPr>
          <p:cNvPr id="44" name="矩形 43"/>
          <p:cNvSpPr/>
          <p:nvPr>
            <p:custDataLst>
              <p:tags r:id="rId3"/>
            </p:custDataLst>
          </p:nvPr>
        </p:nvSpPr>
        <p:spPr>
          <a:xfrm>
            <a:off x="5725936" y="1803831"/>
            <a:ext cx="3611880" cy="368300"/>
          </a:xfrm>
          <a:prstGeom prst="rect">
            <a:avLst/>
          </a:prstGeom>
        </p:spPr>
        <p:txBody>
          <a:bodyPr wrap="none">
            <a:spAutoFit/>
          </a:bodyPr>
          <a:lstStyle/>
          <a:p>
            <a:pPr defTabSz="914400"/>
            <a:r>
              <a:rPr lang="zh-CN" altLang="en-US" b="1" dirty="0">
                <a:solidFill>
                  <a:srgbClr val="565656"/>
                </a:solidFill>
                <a:latin typeface="微软雅黑" panose="020B0503020204020204" pitchFamily="34" charset="-122"/>
                <a:ea typeface="微软雅黑" panose="020B0503020204020204" pitchFamily="34" charset="-122"/>
              </a:rPr>
              <a:t>经济、创新、科技、产业、高质量</a:t>
            </a:r>
          </a:p>
        </p:txBody>
      </p:sp>
      <p:sp>
        <p:nvSpPr>
          <p:cNvPr id="45" name="箭头: 五边形 44"/>
          <p:cNvSpPr/>
          <p:nvPr>
            <p:custDataLst>
              <p:tags r:id="rId4"/>
            </p:custDataLst>
          </p:nvPr>
        </p:nvSpPr>
        <p:spPr>
          <a:xfrm flipH="1">
            <a:off x="5541645" y="1666240"/>
            <a:ext cx="3795395" cy="605790"/>
          </a:xfrm>
          <a:prstGeom prst="homePlate">
            <a:avLst/>
          </a:prstGeom>
          <a:noFill/>
          <a:ln w="12700" cap="flat" cmpd="sng" algn="ctr">
            <a:solidFill>
              <a:srgbClr val="C4001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箭头: 五边形 45"/>
          <p:cNvSpPr/>
          <p:nvPr>
            <p:custDataLst>
              <p:tags r:id="rId5"/>
            </p:custDataLst>
          </p:nvPr>
        </p:nvSpPr>
        <p:spPr>
          <a:xfrm>
            <a:off x="3415037" y="2470484"/>
            <a:ext cx="2137272" cy="605927"/>
          </a:xfrm>
          <a:prstGeom prst="homePlat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矩形 46"/>
          <p:cNvSpPr/>
          <p:nvPr>
            <p:custDataLst>
              <p:tags r:id="rId6"/>
            </p:custDataLst>
          </p:nvPr>
        </p:nvSpPr>
        <p:spPr>
          <a:xfrm>
            <a:off x="3735042" y="2552977"/>
            <a:ext cx="1402080" cy="460375"/>
          </a:xfrm>
          <a:prstGeom prst="rect">
            <a:avLst/>
          </a:prstGeom>
        </p:spPr>
        <p:txBody>
          <a:bodyPr wrap="none">
            <a:spAutoFit/>
          </a:bodyPr>
          <a:lstStyle/>
          <a:p>
            <a:pPr defTabSz="914400"/>
            <a:r>
              <a:rPr lang="zh-CN" altLang="en-US" sz="2400" b="1" dirty="0">
                <a:solidFill>
                  <a:prstClr val="white"/>
                </a:solidFill>
                <a:latin typeface="微软雅黑" panose="020B0503020204020204" pitchFamily="34" charset="-122"/>
                <a:ea typeface="微软雅黑" panose="020B0503020204020204" pitchFamily="34" charset="-122"/>
              </a:rPr>
              <a:t>人民立场</a:t>
            </a:r>
          </a:p>
        </p:txBody>
      </p:sp>
      <p:sp>
        <p:nvSpPr>
          <p:cNvPr id="48" name="矩形 47"/>
          <p:cNvSpPr/>
          <p:nvPr>
            <p:custDataLst>
              <p:tags r:id="rId7"/>
            </p:custDataLst>
          </p:nvPr>
        </p:nvSpPr>
        <p:spPr>
          <a:xfrm>
            <a:off x="5725936" y="2608061"/>
            <a:ext cx="3154680" cy="368300"/>
          </a:xfrm>
          <a:prstGeom prst="rect">
            <a:avLst/>
          </a:prstGeom>
        </p:spPr>
        <p:txBody>
          <a:bodyPr wrap="none">
            <a:spAutoFit/>
          </a:bodyPr>
          <a:lstStyle/>
          <a:p>
            <a:pPr defTabSz="914400"/>
            <a:r>
              <a:rPr lang="zh-CN" altLang="en-US" b="1" dirty="0">
                <a:solidFill>
                  <a:srgbClr val="565656"/>
                </a:solidFill>
                <a:latin typeface="微软雅黑" panose="020B0503020204020204" pitchFamily="34" charset="-122"/>
                <a:ea typeface="微软雅黑" panose="020B0503020204020204" pitchFamily="34" charset="-122"/>
              </a:rPr>
              <a:t>就业、民生、消费、社会保障</a:t>
            </a:r>
          </a:p>
        </p:txBody>
      </p:sp>
      <p:sp>
        <p:nvSpPr>
          <p:cNvPr id="49" name="箭头: 五边形 48"/>
          <p:cNvSpPr/>
          <p:nvPr>
            <p:custDataLst>
              <p:tags r:id="rId8"/>
            </p:custDataLst>
          </p:nvPr>
        </p:nvSpPr>
        <p:spPr>
          <a:xfrm flipH="1">
            <a:off x="5541645" y="2470785"/>
            <a:ext cx="3794760" cy="605790"/>
          </a:xfrm>
          <a:prstGeom prst="homePlate">
            <a:avLst/>
          </a:prstGeom>
          <a:noFill/>
          <a:ln w="12700" cap="flat" cmpd="sng" algn="ctr">
            <a:solidFill>
              <a:srgbClr val="C4001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箭头: 五边形 49"/>
          <p:cNvSpPr/>
          <p:nvPr>
            <p:custDataLst>
              <p:tags r:id="rId9"/>
            </p:custDataLst>
          </p:nvPr>
        </p:nvSpPr>
        <p:spPr>
          <a:xfrm>
            <a:off x="3415037" y="3263699"/>
            <a:ext cx="2137272" cy="605927"/>
          </a:xfrm>
          <a:prstGeom prst="homePlat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矩形 50"/>
          <p:cNvSpPr/>
          <p:nvPr>
            <p:custDataLst>
              <p:tags r:id="rId10"/>
            </p:custDataLst>
          </p:nvPr>
        </p:nvSpPr>
        <p:spPr>
          <a:xfrm>
            <a:off x="3735042" y="3346192"/>
            <a:ext cx="1402080" cy="460375"/>
          </a:xfrm>
          <a:prstGeom prst="rect">
            <a:avLst/>
          </a:prstGeom>
        </p:spPr>
        <p:txBody>
          <a:bodyPr wrap="none">
            <a:spAutoFit/>
          </a:bodyPr>
          <a:lstStyle/>
          <a:p>
            <a:pPr defTabSz="914400"/>
            <a:r>
              <a:rPr lang="zh-CN" altLang="en-US" sz="2400" b="1" dirty="0">
                <a:solidFill>
                  <a:prstClr val="white"/>
                </a:solidFill>
                <a:latin typeface="微软雅黑" panose="020B0503020204020204" pitchFamily="34" charset="-122"/>
                <a:ea typeface="微软雅黑" panose="020B0503020204020204" pitchFamily="34" charset="-122"/>
              </a:rPr>
              <a:t>改革深化</a:t>
            </a:r>
          </a:p>
        </p:txBody>
      </p:sp>
      <p:sp>
        <p:nvSpPr>
          <p:cNvPr id="52" name="矩形 51"/>
          <p:cNvSpPr/>
          <p:nvPr>
            <p:custDataLst>
              <p:tags r:id="rId11"/>
            </p:custDataLst>
          </p:nvPr>
        </p:nvSpPr>
        <p:spPr>
          <a:xfrm>
            <a:off x="5725936" y="3401276"/>
            <a:ext cx="2697480" cy="368300"/>
          </a:xfrm>
          <a:prstGeom prst="rect">
            <a:avLst/>
          </a:prstGeom>
        </p:spPr>
        <p:txBody>
          <a:bodyPr wrap="none">
            <a:spAutoFit/>
          </a:bodyPr>
          <a:lstStyle/>
          <a:p>
            <a:pPr defTabSz="914400"/>
            <a:r>
              <a:rPr lang="zh-CN" altLang="en-US" b="1" dirty="0">
                <a:solidFill>
                  <a:srgbClr val="565656"/>
                </a:solidFill>
                <a:latin typeface="微软雅黑" panose="020B0503020204020204" pitchFamily="34" charset="-122"/>
                <a:ea typeface="微软雅黑" panose="020B0503020204020204" pitchFamily="34" charset="-122"/>
              </a:rPr>
              <a:t>改革、制度、治理、统筹</a:t>
            </a:r>
          </a:p>
        </p:txBody>
      </p:sp>
      <p:sp>
        <p:nvSpPr>
          <p:cNvPr id="53" name="箭头: 五边形 52"/>
          <p:cNvSpPr/>
          <p:nvPr>
            <p:custDataLst>
              <p:tags r:id="rId12"/>
            </p:custDataLst>
          </p:nvPr>
        </p:nvSpPr>
        <p:spPr>
          <a:xfrm flipH="1">
            <a:off x="5541645" y="3263900"/>
            <a:ext cx="3795395" cy="605790"/>
          </a:xfrm>
          <a:prstGeom prst="homePlate">
            <a:avLst/>
          </a:prstGeom>
          <a:noFill/>
          <a:ln w="12700" cap="flat" cmpd="sng" algn="ctr">
            <a:solidFill>
              <a:srgbClr val="C4001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4" name="箭头: 五边形 53"/>
          <p:cNvSpPr/>
          <p:nvPr>
            <p:custDataLst>
              <p:tags r:id="rId13"/>
            </p:custDataLst>
          </p:nvPr>
        </p:nvSpPr>
        <p:spPr>
          <a:xfrm>
            <a:off x="3415037" y="4078947"/>
            <a:ext cx="2137272" cy="605927"/>
          </a:xfrm>
          <a:prstGeom prst="homePlat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矩形 54"/>
          <p:cNvSpPr/>
          <p:nvPr>
            <p:custDataLst>
              <p:tags r:id="rId14"/>
            </p:custDataLst>
          </p:nvPr>
        </p:nvSpPr>
        <p:spPr>
          <a:xfrm>
            <a:off x="3735042" y="4161440"/>
            <a:ext cx="1402080" cy="460375"/>
          </a:xfrm>
          <a:prstGeom prst="rect">
            <a:avLst/>
          </a:prstGeom>
        </p:spPr>
        <p:txBody>
          <a:bodyPr wrap="none">
            <a:spAutoFit/>
          </a:bodyPr>
          <a:lstStyle/>
          <a:p>
            <a:pPr defTabSz="914400"/>
            <a:r>
              <a:rPr lang="zh-CN" altLang="en-US" sz="2400" b="1" dirty="0">
                <a:solidFill>
                  <a:prstClr val="white"/>
                </a:solidFill>
                <a:latin typeface="微软雅黑" panose="020B0503020204020204" pitchFamily="34" charset="-122"/>
                <a:ea typeface="微软雅黑" panose="020B0503020204020204" pitchFamily="34" charset="-122"/>
              </a:rPr>
              <a:t>全球视野</a:t>
            </a:r>
          </a:p>
        </p:txBody>
      </p:sp>
      <p:sp>
        <p:nvSpPr>
          <p:cNvPr id="56" name="矩形 55"/>
          <p:cNvSpPr/>
          <p:nvPr>
            <p:custDataLst>
              <p:tags r:id="rId15"/>
            </p:custDataLst>
          </p:nvPr>
        </p:nvSpPr>
        <p:spPr>
          <a:xfrm>
            <a:off x="5725936" y="4216524"/>
            <a:ext cx="2697480" cy="368300"/>
          </a:xfrm>
          <a:prstGeom prst="rect">
            <a:avLst/>
          </a:prstGeom>
        </p:spPr>
        <p:txBody>
          <a:bodyPr wrap="none">
            <a:spAutoFit/>
          </a:bodyPr>
          <a:lstStyle/>
          <a:p>
            <a:pPr defTabSz="914400"/>
            <a:r>
              <a:rPr lang="zh-CN" altLang="en-US" b="1" dirty="0">
                <a:solidFill>
                  <a:srgbClr val="565656"/>
                </a:solidFill>
                <a:latin typeface="微软雅黑" panose="020B0503020204020204" pitchFamily="34" charset="-122"/>
                <a:ea typeface="微软雅黑" panose="020B0503020204020204" pitchFamily="34" charset="-122"/>
              </a:rPr>
              <a:t>安全、区域、治理、开放</a:t>
            </a:r>
          </a:p>
        </p:txBody>
      </p:sp>
      <p:sp>
        <p:nvSpPr>
          <p:cNvPr id="57" name="箭头: 五边形 56"/>
          <p:cNvSpPr/>
          <p:nvPr>
            <p:custDataLst>
              <p:tags r:id="rId16"/>
            </p:custDataLst>
          </p:nvPr>
        </p:nvSpPr>
        <p:spPr>
          <a:xfrm flipH="1">
            <a:off x="5541645" y="4079240"/>
            <a:ext cx="3794760" cy="605790"/>
          </a:xfrm>
          <a:prstGeom prst="homePlate">
            <a:avLst/>
          </a:prstGeom>
          <a:noFill/>
          <a:ln w="12700" cap="flat" cmpd="sng" algn="ctr">
            <a:solidFill>
              <a:srgbClr val="C4001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 name="图片 1" descr="9">
            <a:extLst>
              <a:ext uri="{FF2B5EF4-FFF2-40B4-BE49-F238E27FC236}">
                <a16:creationId xmlns:a16="http://schemas.microsoft.com/office/drawing/2014/main" id="{3355A4B3-09CB-DBD4-121A-1D4BA12BBDAA}"/>
              </a:ext>
            </a:extLst>
          </p:cNvPr>
          <p:cNvPicPr>
            <a:picLocks noChangeAspect="1"/>
          </p:cNvPicPr>
          <p:nvPr/>
        </p:nvPicPr>
        <p:blipFill>
          <a:blip r:embed="rId20"/>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4" name="Picture 4" descr="北京商报制图">
            <a:extLst>
              <a:ext uri="{FF2B5EF4-FFF2-40B4-BE49-F238E27FC236}">
                <a16:creationId xmlns:a16="http://schemas.microsoft.com/office/drawing/2014/main" id="{3F4768BC-D7BB-29D3-ECFF-726CD45DF869}"/>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14:presetBounceEnd="46000">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14:bounceEnd="46000">
                                          <p:cBhvr additive="base">
                                            <p:cTn id="18" dur="500" fill="hold"/>
                                            <p:tgtEl>
                                              <p:spTgt spid="17"/>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14:presetBounceEnd="26000">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14:bounceEnd="26000">
                                          <p:cBhvr additive="base">
                                            <p:cTn id="22" dur="500" fill="hold"/>
                                            <p:tgtEl>
                                              <p:spTgt spid="42"/>
                                            </p:tgtEl>
                                            <p:attrNameLst>
                                              <p:attrName>ppt_x</p:attrName>
                                            </p:attrNameLst>
                                          </p:cBhvr>
                                          <p:tavLst>
                                            <p:tav tm="0">
                                              <p:val>
                                                <p:strVal val="#ppt_x"/>
                                              </p:val>
                                            </p:tav>
                                            <p:tav tm="100000">
                                              <p:val>
                                                <p:strVal val="#ppt_x"/>
                                              </p:val>
                                            </p:tav>
                                          </p:tavLst>
                                        </p:anim>
                                        <p:anim calcmode="lin" valueType="num" p14:bounceEnd="26000">
                                          <p:cBhvr additive="base">
                                            <p:cTn id="23" dur="500" fill="hold"/>
                                            <p:tgtEl>
                                              <p:spTgt spid="4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14:presetBounceEnd="26000">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14:bounceEnd="26000">
                                          <p:cBhvr additive="base">
                                            <p:cTn id="26" dur="500" fill="hold"/>
                                            <p:tgtEl>
                                              <p:spTgt spid="43"/>
                                            </p:tgtEl>
                                            <p:attrNameLst>
                                              <p:attrName>ppt_x</p:attrName>
                                            </p:attrNameLst>
                                          </p:cBhvr>
                                          <p:tavLst>
                                            <p:tav tm="0">
                                              <p:val>
                                                <p:strVal val="#ppt_x"/>
                                              </p:val>
                                            </p:tav>
                                            <p:tav tm="100000">
                                              <p:val>
                                                <p:strVal val="#ppt_x"/>
                                              </p:val>
                                            </p:tav>
                                          </p:tavLst>
                                        </p:anim>
                                        <p:anim calcmode="lin" valueType="num" p14:bounceEnd="26000">
                                          <p:cBhvr additive="base">
                                            <p:cTn id="27" dur="500" fill="hold"/>
                                            <p:tgtEl>
                                              <p:spTgt spid="43"/>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14:presetBounceEnd="26000">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14:bounceEnd="26000">
                                          <p:cBhvr additive="base">
                                            <p:cTn id="34" dur="500" fill="hold"/>
                                            <p:tgtEl>
                                              <p:spTgt spid="44"/>
                                            </p:tgtEl>
                                            <p:attrNameLst>
                                              <p:attrName>ppt_x</p:attrName>
                                            </p:attrNameLst>
                                          </p:cBhvr>
                                          <p:tavLst>
                                            <p:tav tm="0">
                                              <p:val>
                                                <p:strVal val="#ppt_x"/>
                                              </p:val>
                                            </p:tav>
                                            <p:tav tm="100000">
                                              <p:val>
                                                <p:strVal val="#ppt_x"/>
                                              </p:val>
                                            </p:tav>
                                          </p:tavLst>
                                        </p:anim>
                                        <p:anim calcmode="lin" valueType="num" p14:bounceEnd="26000">
                                          <p:cBhvr additive="base">
                                            <p:cTn id="35" dur="500" fill="hold"/>
                                            <p:tgtEl>
                                              <p:spTgt spid="4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14:presetBounceEnd="26000">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14:bounceEnd="26000">
                                          <p:cBhvr additive="base">
                                            <p:cTn id="38" dur="500" fill="hold"/>
                                            <p:tgtEl>
                                              <p:spTgt spid="45"/>
                                            </p:tgtEl>
                                            <p:attrNameLst>
                                              <p:attrName>ppt_x</p:attrName>
                                            </p:attrNameLst>
                                          </p:cBhvr>
                                          <p:tavLst>
                                            <p:tav tm="0">
                                              <p:val>
                                                <p:strVal val="#ppt_x"/>
                                              </p:val>
                                            </p:tav>
                                            <p:tav tm="100000">
                                              <p:val>
                                                <p:strVal val="#ppt_x"/>
                                              </p:val>
                                            </p:tav>
                                          </p:tavLst>
                                        </p:anim>
                                        <p:anim calcmode="lin" valueType="num" p14:bounceEnd="26000">
                                          <p:cBhvr additive="base">
                                            <p:cTn id="39" dur="500" fill="hold"/>
                                            <p:tgtEl>
                                              <p:spTgt spid="4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14:presetBounceEnd="26000">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14:bounceEnd="26000">
                                          <p:cBhvr additive="base">
                                            <p:cTn id="42" dur="500" fill="hold"/>
                                            <p:tgtEl>
                                              <p:spTgt spid="46"/>
                                            </p:tgtEl>
                                            <p:attrNameLst>
                                              <p:attrName>ppt_x</p:attrName>
                                            </p:attrNameLst>
                                          </p:cBhvr>
                                          <p:tavLst>
                                            <p:tav tm="0">
                                              <p:val>
                                                <p:strVal val="#ppt_x"/>
                                              </p:val>
                                            </p:tav>
                                            <p:tav tm="100000">
                                              <p:val>
                                                <p:strVal val="#ppt_x"/>
                                              </p:val>
                                            </p:tav>
                                          </p:tavLst>
                                        </p:anim>
                                        <p:anim calcmode="lin" valueType="num" p14:bounceEnd="26000">
                                          <p:cBhvr additive="base">
                                            <p:cTn id="43" dur="500" fill="hold"/>
                                            <p:tgtEl>
                                              <p:spTgt spid="4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14:presetBounceEnd="26000">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14:bounceEnd="26000">
                                          <p:cBhvr additive="base">
                                            <p:cTn id="46" dur="500" fill="hold"/>
                                            <p:tgtEl>
                                              <p:spTgt spid="47"/>
                                            </p:tgtEl>
                                            <p:attrNameLst>
                                              <p:attrName>ppt_x</p:attrName>
                                            </p:attrNameLst>
                                          </p:cBhvr>
                                          <p:tavLst>
                                            <p:tav tm="0">
                                              <p:val>
                                                <p:strVal val="#ppt_x"/>
                                              </p:val>
                                            </p:tav>
                                            <p:tav tm="100000">
                                              <p:val>
                                                <p:strVal val="#ppt_x"/>
                                              </p:val>
                                            </p:tav>
                                          </p:tavLst>
                                        </p:anim>
                                        <p:anim calcmode="lin" valueType="num" p14:bounceEnd="26000">
                                          <p:cBhvr additive="base">
                                            <p:cTn id="47" dur="500" fill="hold"/>
                                            <p:tgtEl>
                                              <p:spTgt spid="47"/>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14:presetBounceEnd="26000">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14:bounceEnd="26000">
                                          <p:cBhvr additive="base">
                                            <p:cTn id="50" dur="500" fill="hold"/>
                                            <p:tgtEl>
                                              <p:spTgt spid="48"/>
                                            </p:tgtEl>
                                            <p:attrNameLst>
                                              <p:attrName>ppt_x</p:attrName>
                                            </p:attrNameLst>
                                          </p:cBhvr>
                                          <p:tavLst>
                                            <p:tav tm="0">
                                              <p:val>
                                                <p:strVal val="#ppt_x"/>
                                              </p:val>
                                            </p:tav>
                                            <p:tav tm="100000">
                                              <p:val>
                                                <p:strVal val="#ppt_x"/>
                                              </p:val>
                                            </p:tav>
                                          </p:tavLst>
                                        </p:anim>
                                        <p:anim calcmode="lin" valueType="num" p14:bounceEnd="26000">
                                          <p:cBhvr additive="base">
                                            <p:cTn id="51" dur="500" fill="hold"/>
                                            <p:tgtEl>
                                              <p:spTgt spid="4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14:presetBounceEnd="26000">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14:bounceEnd="26000">
                                          <p:cBhvr additive="base">
                                            <p:cTn id="54" dur="500" fill="hold"/>
                                            <p:tgtEl>
                                              <p:spTgt spid="49"/>
                                            </p:tgtEl>
                                            <p:attrNameLst>
                                              <p:attrName>ppt_x</p:attrName>
                                            </p:attrNameLst>
                                          </p:cBhvr>
                                          <p:tavLst>
                                            <p:tav tm="0">
                                              <p:val>
                                                <p:strVal val="#ppt_x"/>
                                              </p:val>
                                            </p:tav>
                                            <p:tav tm="100000">
                                              <p:val>
                                                <p:strVal val="#ppt_x"/>
                                              </p:val>
                                            </p:tav>
                                          </p:tavLst>
                                        </p:anim>
                                        <p:anim calcmode="lin" valueType="num" p14:bounceEnd="26000">
                                          <p:cBhvr additive="base">
                                            <p:cTn id="55" dur="500" fill="hold"/>
                                            <p:tgtEl>
                                              <p:spTgt spid="4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14:presetBounceEnd="26000">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14:bounceEnd="26000">
                                          <p:cBhvr additive="base">
                                            <p:cTn id="58" dur="500" fill="hold"/>
                                            <p:tgtEl>
                                              <p:spTgt spid="50"/>
                                            </p:tgtEl>
                                            <p:attrNameLst>
                                              <p:attrName>ppt_x</p:attrName>
                                            </p:attrNameLst>
                                          </p:cBhvr>
                                          <p:tavLst>
                                            <p:tav tm="0">
                                              <p:val>
                                                <p:strVal val="#ppt_x"/>
                                              </p:val>
                                            </p:tav>
                                            <p:tav tm="100000">
                                              <p:val>
                                                <p:strVal val="#ppt_x"/>
                                              </p:val>
                                            </p:tav>
                                          </p:tavLst>
                                        </p:anim>
                                        <p:anim calcmode="lin" valueType="num" p14:bounceEnd="26000">
                                          <p:cBhvr additive="base">
                                            <p:cTn id="59" dur="500" fill="hold"/>
                                            <p:tgtEl>
                                              <p:spTgt spid="5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14:presetBounceEnd="26000">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14:bounceEnd="26000">
                                          <p:cBhvr additive="base">
                                            <p:cTn id="62" dur="500" fill="hold"/>
                                            <p:tgtEl>
                                              <p:spTgt spid="51"/>
                                            </p:tgtEl>
                                            <p:attrNameLst>
                                              <p:attrName>ppt_x</p:attrName>
                                            </p:attrNameLst>
                                          </p:cBhvr>
                                          <p:tavLst>
                                            <p:tav tm="0">
                                              <p:val>
                                                <p:strVal val="#ppt_x"/>
                                              </p:val>
                                            </p:tav>
                                            <p:tav tm="100000">
                                              <p:val>
                                                <p:strVal val="#ppt_x"/>
                                              </p:val>
                                            </p:tav>
                                          </p:tavLst>
                                        </p:anim>
                                        <p:anim calcmode="lin" valueType="num" p14:bounceEnd="26000">
                                          <p:cBhvr additive="base">
                                            <p:cTn id="63" dur="500" fill="hold"/>
                                            <p:tgtEl>
                                              <p:spTgt spid="5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14:presetBounceEnd="26000">
                                      <p:stCondLst>
                                        <p:cond delay="0"/>
                                      </p:stCondLst>
                                      <p:childTnLst>
                                        <p:set>
                                          <p:cBhvr>
                                            <p:cTn id="65" dur="1" fill="hold">
                                              <p:stCondLst>
                                                <p:cond delay="0"/>
                                              </p:stCondLst>
                                            </p:cTn>
                                            <p:tgtEl>
                                              <p:spTgt spid="52"/>
                                            </p:tgtEl>
                                            <p:attrNameLst>
                                              <p:attrName>style.visibility</p:attrName>
                                            </p:attrNameLst>
                                          </p:cBhvr>
                                          <p:to>
                                            <p:strVal val="visible"/>
                                          </p:to>
                                        </p:set>
                                        <p:anim calcmode="lin" valueType="num" p14:bounceEnd="26000">
                                          <p:cBhvr additive="base">
                                            <p:cTn id="66" dur="500" fill="hold"/>
                                            <p:tgtEl>
                                              <p:spTgt spid="52"/>
                                            </p:tgtEl>
                                            <p:attrNameLst>
                                              <p:attrName>ppt_x</p:attrName>
                                            </p:attrNameLst>
                                          </p:cBhvr>
                                          <p:tavLst>
                                            <p:tav tm="0">
                                              <p:val>
                                                <p:strVal val="#ppt_x"/>
                                              </p:val>
                                            </p:tav>
                                            <p:tav tm="100000">
                                              <p:val>
                                                <p:strVal val="#ppt_x"/>
                                              </p:val>
                                            </p:tav>
                                          </p:tavLst>
                                        </p:anim>
                                        <p:anim calcmode="lin" valueType="num" p14:bounceEnd="26000">
                                          <p:cBhvr additive="base">
                                            <p:cTn id="67" dur="500" fill="hold"/>
                                            <p:tgtEl>
                                              <p:spTgt spid="5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26000">
                                      <p:stCondLst>
                                        <p:cond delay="0"/>
                                      </p:stCondLst>
                                      <p:childTnLst>
                                        <p:set>
                                          <p:cBhvr>
                                            <p:cTn id="69" dur="1" fill="hold">
                                              <p:stCondLst>
                                                <p:cond delay="0"/>
                                              </p:stCondLst>
                                            </p:cTn>
                                            <p:tgtEl>
                                              <p:spTgt spid="53"/>
                                            </p:tgtEl>
                                            <p:attrNameLst>
                                              <p:attrName>style.visibility</p:attrName>
                                            </p:attrNameLst>
                                          </p:cBhvr>
                                          <p:to>
                                            <p:strVal val="visible"/>
                                          </p:to>
                                        </p:set>
                                        <p:anim calcmode="lin" valueType="num" p14:bounceEnd="26000">
                                          <p:cBhvr additive="base">
                                            <p:cTn id="70" dur="500" fill="hold"/>
                                            <p:tgtEl>
                                              <p:spTgt spid="53"/>
                                            </p:tgtEl>
                                            <p:attrNameLst>
                                              <p:attrName>ppt_x</p:attrName>
                                            </p:attrNameLst>
                                          </p:cBhvr>
                                          <p:tavLst>
                                            <p:tav tm="0">
                                              <p:val>
                                                <p:strVal val="#ppt_x"/>
                                              </p:val>
                                            </p:tav>
                                            <p:tav tm="100000">
                                              <p:val>
                                                <p:strVal val="#ppt_x"/>
                                              </p:val>
                                            </p:tav>
                                          </p:tavLst>
                                        </p:anim>
                                        <p:anim calcmode="lin" valueType="num" p14:bounceEnd="26000">
                                          <p:cBhvr additive="base">
                                            <p:cTn id="71" dur="500" fill="hold"/>
                                            <p:tgtEl>
                                              <p:spTgt spid="5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14:presetBounceEnd="26000">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14:bounceEnd="26000">
                                          <p:cBhvr additive="base">
                                            <p:cTn id="74" dur="500" fill="hold"/>
                                            <p:tgtEl>
                                              <p:spTgt spid="54"/>
                                            </p:tgtEl>
                                            <p:attrNameLst>
                                              <p:attrName>ppt_x</p:attrName>
                                            </p:attrNameLst>
                                          </p:cBhvr>
                                          <p:tavLst>
                                            <p:tav tm="0">
                                              <p:val>
                                                <p:strVal val="#ppt_x"/>
                                              </p:val>
                                            </p:tav>
                                            <p:tav tm="100000">
                                              <p:val>
                                                <p:strVal val="#ppt_x"/>
                                              </p:val>
                                            </p:tav>
                                          </p:tavLst>
                                        </p:anim>
                                        <p:anim calcmode="lin" valueType="num" p14:bounceEnd="26000">
                                          <p:cBhvr additive="base">
                                            <p:cTn id="75" dur="500" fill="hold"/>
                                            <p:tgtEl>
                                              <p:spTgt spid="54"/>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14:presetBounceEnd="26000">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14:bounceEnd="26000">
                                          <p:cBhvr additive="base">
                                            <p:cTn id="78" dur="500" fill="hold"/>
                                            <p:tgtEl>
                                              <p:spTgt spid="55"/>
                                            </p:tgtEl>
                                            <p:attrNameLst>
                                              <p:attrName>ppt_x</p:attrName>
                                            </p:attrNameLst>
                                          </p:cBhvr>
                                          <p:tavLst>
                                            <p:tav tm="0">
                                              <p:val>
                                                <p:strVal val="#ppt_x"/>
                                              </p:val>
                                            </p:tav>
                                            <p:tav tm="100000">
                                              <p:val>
                                                <p:strVal val="#ppt_x"/>
                                              </p:val>
                                            </p:tav>
                                          </p:tavLst>
                                        </p:anim>
                                        <p:anim calcmode="lin" valueType="num" p14:bounceEnd="26000">
                                          <p:cBhvr additive="base">
                                            <p:cTn id="79" dur="500" fill="hold"/>
                                            <p:tgtEl>
                                              <p:spTgt spid="55"/>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14:presetBounceEnd="26000">
                                      <p:stCondLst>
                                        <p:cond delay="0"/>
                                      </p:stCondLst>
                                      <p:childTnLst>
                                        <p:set>
                                          <p:cBhvr>
                                            <p:cTn id="81" dur="1" fill="hold">
                                              <p:stCondLst>
                                                <p:cond delay="0"/>
                                              </p:stCondLst>
                                            </p:cTn>
                                            <p:tgtEl>
                                              <p:spTgt spid="56"/>
                                            </p:tgtEl>
                                            <p:attrNameLst>
                                              <p:attrName>style.visibility</p:attrName>
                                            </p:attrNameLst>
                                          </p:cBhvr>
                                          <p:to>
                                            <p:strVal val="visible"/>
                                          </p:to>
                                        </p:set>
                                        <p:anim calcmode="lin" valueType="num" p14:bounceEnd="26000">
                                          <p:cBhvr additive="base">
                                            <p:cTn id="82" dur="500" fill="hold"/>
                                            <p:tgtEl>
                                              <p:spTgt spid="56"/>
                                            </p:tgtEl>
                                            <p:attrNameLst>
                                              <p:attrName>ppt_x</p:attrName>
                                            </p:attrNameLst>
                                          </p:cBhvr>
                                          <p:tavLst>
                                            <p:tav tm="0">
                                              <p:val>
                                                <p:strVal val="#ppt_x"/>
                                              </p:val>
                                            </p:tav>
                                            <p:tav tm="100000">
                                              <p:val>
                                                <p:strVal val="#ppt_x"/>
                                              </p:val>
                                            </p:tav>
                                          </p:tavLst>
                                        </p:anim>
                                        <p:anim calcmode="lin" valueType="num" p14:bounceEnd="26000">
                                          <p:cBhvr additive="base">
                                            <p:cTn id="83" dur="500" fill="hold"/>
                                            <p:tgtEl>
                                              <p:spTgt spid="5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14:presetBounceEnd="26000">
                                      <p:stCondLst>
                                        <p:cond delay="0"/>
                                      </p:stCondLst>
                                      <p:childTnLst>
                                        <p:set>
                                          <p:cBhvr>
                                            <p:cTn id="85" dur="1" fill="hold">
                                              <p:stCondLst>
                                                <p:cond delay="0"/>
                                              </p:stCondLst>
                                            </p:cTn>
                                            <p:tgtEl>
                                              <p:spTgt spid="57"/>
                                            </p:tgtEl>
                                            <p:attrNameLst>
                                              <p:attrName>style.visibility</p:attrName>
                                            </p:attrNameLst>
                                          </p:cBhvr>
                                          <p:to>
                                            <p:strVal val="visible"/>
                                          </p:to>
                                        </p:set>
                                        <p:anim calcmode="lin" valueType="num" p14:bounceEnd="26000">
                                          <p:cBhvr additive="base">
                                            <p:cTn id="86" dur="500" fill="hold"/>
                                            <p:tgtEl>
                                              <p:spTgt spid="57"/>
                                            </p:tgtEl>
                                            <p:attrNameLst>
                                              <p:attrName>ppt_x</p:attrName>
                                            </p:attrNameLst>
                                          </p:cBhvr>
                                          <p:tavLst>
                                            <p:tav tm="0">
                                              <p:val>
                                                <p:strVal val="#ppt_x"/>
                                              </p:val>
                                            </p:tav>
                                            <p:tav tm="100000">
                                              <p:val>
                                                <p:strVal val="#ppt_x"/>
                                              </p:val>
                                            </p:tav>
                                          </p:tavLst>
                                        </p:anim>
                                        <p:anim calcmode="lin" valueType="num" p14:bounceEnd="26000">
                                          <p:cBhvr additive="base">
                                            <p:cTn id="87" dur="500" fill="hold"/>
                                            <p:tgtEl>
                                              <p:spTgt spid="57"/>
                                            </p:tgtEl>
                                            <p:attrNameLst>
                                              <p:attrName>ppt_y</p:attrName>
                                            </p:attrNameLst>
                                          </p:cBhvr>
                                          <p:tavLst>
                                            <p:tav tm="0">
                                              <p:val>
                                                <p:strVal val="1+#ppt_h/2"/>
                                              </p:val>
                                            </p:tav>
                                            <p:tav tm="100000">
                                              <p:val>
                                                <p:strVal val="#ppt_y"/>
                                              </p:val>
                                            </p:tav>
                                          </p:tavLst>
                                        </p:anim>
                                      </p:childTnLst>
                                    </p:cTn>
                                  </p:par>
                                </p:childTnLst>
                              </p:cTn>
                            </p:par>
                            <p:par>
                              <p:cTn id="88" fill="hold">
                                <p:stCondLst>
                                  <p:cond delay="1500"/>
                                </p:stCondLst>
                                <p:childTnLst>
                                  <p:par>
                                    <p:cTn id="89" presetID="47" presetClass="entr" presetSubtype="0" fill="hold" nodeType="after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1000"/>
                                            <p:tgtEl>
                                              <p:spTgt spid="2"/>
                                            </p:tgtEl>
                                          </p:cBhvr>
                                        </p:animEffect>
                                        <p:anim calcmode="lin" valueType="num">
                                          <p:cBhvr>
                                            <p:cTn id="92" dur="1000" fill="hold"/>
                                            <p:tgtEl>
                                              <p:spTgt spid="2"/>
                                            </p:tgtEl>
                                            <p:attrNameLst>
                                              <p:attrName>ppt_x</p:attrName>
                                            </p:attrNameLst>
                                          </p:cBhvr>
                                          <p:tavLst>
                                            <p:tav tm="0">
                                              <p:val>
                                                <p:strVal val="#ppt_x"/>
                                              </p:val>
                                            </p:tav>
                                            <p:tav tm="100000">
                                              <p:val>
                                                <p:strVal val="#ppt_x"/>
                                              </p:val>
                                            </p:tav>
                                          </p:tavLst>
                                        </p:anim>
                                        <p:anim calcmode="lin" valueType="num">
                                          <p:cBhvr>
                                            <p:cTn id="9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bldLvl="0" animBg="1"/>
          <p:bldP spid="42" grpId="0" bldLvl="0" animBg="1"/>
          <p:bldP spid="43" grpId="0"/>
          <p:bldP spid="44" grpId="0"/>
          <p:bldP spid="45" grpId="0" bldLvl="0" animBg="1"/>
          <p:bldP spid="46" grpId="0" bldLvl="0" animBg="1"/>
          <p:bldP spid="47" grpId="0"/>
          <p:bldP spid="48" grpId="0"/>
          <p:bldP spid="49" grpId="0" bldLvl="0" animBg="1"/>
          <p:bldP spid="50" grpId="0" bldLvl="0" animBg="1"/>
          <p:bldP spid="51" grpId="0"/>
          <p:bldP spid="52" grpId="0"/>
          <p:bldP spid="53" grpId="0" bldLvl="0" animBg="1"/>
          <p:bldP spid="54" grpId="0" bldLvl="0" animBg="1"/>
          <p:bldP spid="55" grpId="0"/>
          <p:bldP spid="56" grpId="0"/>
          <p:bldP spid="57"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ppt_x"/>
                                              </p:val>
                                            </p:tav>
                                            <p:tav tm="100000">
                                              <p:val>
                                                <p:strVal val="#ppt_x"/>
                                              </p:val>
                                            </p:tav>
                                          </p:tavLst>
                                        </p:anim>
                                        <p:anim calcmode="lin" valueType="num">
                                          <p:cBhvr additive="base">
                                            <p:cTn id="23" dur="500" fill="hold"/>
                                            <p:tgtEl>
                                              <p:spTgt spid="4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ppt_x"/>
                                              </p:val>
                                            </p:tav>
                                            <p:tav tm="100000">
                                              <p:val>
                                                <p:strVal val="#ppt_x"/>
                                              </p:val>
                                            </p:tav>
                                          </p:tavLst>
                                        </p:anim>
                                        <p:anim calcmode="lin" valueType="num">
                                          <p:cBhvr additive="base">
                                            <p:cTn id="27" dur="500" fill="hold"/>
                                            <p:tgtEl>
                                              <p:spTgt spid="43"/>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ppt_x"/>
                                              </p:val>
                                            </p:tav>
                                            <p:tav tm="100000">
                                              <p:val>
                                                <p:strVal val="#ppt_x"/>
                                              </p:val>
                                            </p:tav>
                                          </p:tavLst>
                                        </p:anim>
                                        <p:anim calcmode="lin" valueType="num">
                                          <p:cBhvr additive="base">
                                            <p:cTn id="35" dur="500" fill="hold"/>
                                            <p:tgtEl>
                                              <p:spTgt spid="4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500" fill="hold"/>
                                            <p:tgtEl>
                                              <p:spTgt spid="45"/>
                                            </p:tgtEl>
                                            <p:attrNameLst>
                                              <p:attrName>ppt_x</p:attrName>
                                            </p:attrNameLst>
                                          </p:cBhvr>
                                          <p:tavLst>
                                            <p:tav tm="0">
                                              <p:val>
                                                <p:strVal val="#ppt_x"/>
                                              </p:val>
                                            </p:tav>
                                            <p:tav tm="100000">
                                              <p:val>
                                                <p:strVal val="#ppt_x"/>
                                              </p:val>
                                            </p:tav>
                                          </p:tavLst>
                                        </p:anim>
                                        <p:anim calcmode="lin" valueType="num">
                                          <p:cBhvr additive="base">
                                            <p:cTn id="39" dur="500" fill="hold"/>
                                            <p:tgtEl>
                                              <p:spTgt spid="4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500" fill="hold"/>
                                            <p:tgtEl>
                                              <p:spTgt spid="46"/>
                                            </p:tgtEl>
                                            <p:attrNameLst>
                                              <p:attrName>ppt_x</p:attrName>
                                            </p:attrNameLst>
                                          </p:cBhvr>
                                          <p:tavLst>
                                            <p:tav tm="0">
                                              <p:val>
                                                <p:strVal val="#ppt_x"/>
                                              </p:val>
                                            </p:tav>
                                            <p:tav tm="100000">
                                              <p:val>
                                                <p:strVal val="#ppt_x"/>
                                              </p:val>
                                            </p:tav>
                                          </p:tavLst>
                                        </p:anim>
                                        <p:anim calcmode="lin" valueType="num">
                                          <p:cBhvr additive="base">
                                            <p:cTn id="43" dur="500" fill="hold"/>
                                            <p:tgtEl>
                                              <p:spTgt spid="4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ppt_x"/>
                                              </p:val>
                                            </p:tav>
                                            <p:tav tm="100000">
                                              <p:val>
                                                <p:strVal val="#ppt_x"/>
                                              </p:val>
                                            </p:tav>
                                          </p:tavLst>
                                        </p:anim>
                                        <p:anim calcmode="lin" valueType="num">
                                          <p:cBhvr additive="base">
                                            <p:cTn id="47" dur="500" fill="hold"/>
                                            <p:tgtEl>
                                              <p:spTgt spid="47"/>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ppt_x"/>
                                              </p:val>
                                            </p:tav>
                                            <p:tav tm="100000">
                                              <p:val>
                                                <p:strVal val="#ppt_x"/>
                                              </p:val>
                                            </p:tav>
                                          </p:tavLst>
                                        </p:anim>
                                        <p:anim calcmode="lin" valueType="num">
                                          <p:cBhvr additive="base">
                                            <p:cTn id="51" dur="500" fill="hold"/>
                                            <p:tgtEl>
                                              <p:spTgt spid="4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500" fill="hold"/>
                                            <p:tgtEl>
                                              <p:spTgt spid="49"/>
                                            </p:tgtEl>
                                            <p:attrNameLst>
                                              <p:attrName>ppt_x</p:attrName>
                                            </p:attrNameLst>
                                          </p:cBhvr>
                                          <p:tavLst>
                                            <p:tav tm="0">
                                              <p:val>
                                                <p:strVal val="#ppt_x"/>
                                              </p:val>
                                            </p:tav>
                                            <p:tav tm="100000">
                                              <p:val>
                                                <p:strVal val="#ppt_x"/>
                                              </p:val>
                                            </p:tav>
                                          </p:tavLst>
                                        </p:anim>
                                        <p:anim calcmode="lin" valueType="num">
                                          <p:cBhvr additive="base">
                                            <p:cTn id="55" dur="500" fill="hold"/>
                                            <p:tgtEl>
                                              <p:spTgt spid="4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500" fill="hold"/>
                                            <p:tgtEl>
                                              <p:spTgt spid="51"/>
                                            </p:tgtEl>
                                            <p:attrNameLst>
                                              <p:attrName>ppt_x</p:attrName>
                                            </p:attrNameLst>
                                          </p:cBhvr>
                                          <p:tavLst>
                                            <p:tav tm="0">
                                              <p:val>
                                                <p:strVal val="#ppt_x"/>
                                              </p:val>
                                            </p:tav>
                                            <p:tav tm="100000">
                                              <p:val>
                                                <p:strVal val="#ppt_x"/>
                                              </p:val>
                                            </p:tav>
                                          </p:tavLst>
                                        </p:anim>
                                        <p:anim calcmode="lin" valueType="num">
                                          <p:cBhvr additive="base">
                                            <p:cTn id="63" dur="500" fill="hold"/>
                                            <p:tgtEl>
                                              <p:spTgt spid="5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 calcmode="lin" valueType="num">
                                          <p:cBhvr additive="base">
                                            <p:cTn id="66" dur="500" fill="hold"/>
                                            <p:tgtEl>
                                              <p:spTgt spid="52"/>
                                            </p:tgtEl>
                                            <p:attrNameLst>
                                              <p:attrName>ppt_x</p:attrName>
                                            </p:attrNameLst>
                                          </p:cBhvr>
                                          <p:tavLst>
                                            <p:tav tm="0">
                                              <p:val>
                                                <p:strVal val="#ppt_x"/>
                                              </p:val>
                                            </p:tav>
                                            <p:tav tm="100000">
                                              <p:val>
                                                <p:strVal val="#ppt_x"/>
                                              </p:val>
                                            </p:tav>
                                          </p:tavLst>
                                        </p:anim>
                                        <p:anim calcmode="lin" valueType="num">
                                          <p:cBhvr additive="base">
                                            <p:cTn id="67" dur="500" fill="hold"/>
                                            <p:tgtEl>
                                              <p:spTgt spid="5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anim calcmode="lin" valueType="num">
                                          <p:cBhvr additive="base">
                                            <p:cTn id="70" dur="500" fill="hold"/>
                                            <p:tgtEl>
                                              <p:spTgt spid="53"/>
                                            </p:tgtEl>
                                            <p:attrNameLst>
                                              <p:attrName>ppt_x</p:attrName>
                                            </p:attrNameLst>
                                          </p:cBhvr>
                                          <p:tavLst>
                                            <p:tav tm="0">
                                              <p:val>
                                                <p:strVal val="#ppt_x"/>
                                              </p:val>
                                            </p:tav>
                                            <p:tav tm="100000">
                                              <p:val>
                                                <p:strVal val="#ppt_x"/>
                                              </p:val>
                                            </p:tav>
                                          </p:tavLst>
                                        </p:anim>
                                        <p:anim calcmode="lin" valueType="num">
                                          <p:cBhvr additive="base">
                                            <p:cTn id="71" dur="500" fill="hold"/>
                                            <p:tgtEl>
                                              <p:spTgt spid="5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additive="base">
                                            <p:cTn id="74" dur="500" fill="hold"/>
                                            <p:tgtEl>
                                              <p:spTgt spid="54"/>
                                            </p:tgtEl>
                                            <p:attrNameLst>
                                              <p:attrName>ppt_x</p:attrName>
                                            </p:attrNameLst>
                                          </p:cBhvr>
                                          <p:tavLst>
                                            <p:tav tm="0">
                                              <p:val>
                                                <p:strVal val="#ppt_x"/>
                                              </p:val>
                                            </p:tav>
                                            <p:tav tm="100000">
                                              <p:val>
                                                <p:strVal val="#ppt_x"/>
                                              </p:val>
                                            </p:tav>
                                          </p:tavLst>
                                        </p:anim>
                                        <p:anim calcmode="lin" valueType="num">
                                          <p:cBhvr additive="base">
                                            <p:cTn id="75" dur="500" fill="hold"/>
                                            <p:tgtEl>
                                              <p:spTgt spid="54"/>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additive="base">
                                            <p:cTn id="78" dur="500" fill="hold"/>
                                            <p:tgtEl>
                                              <p:spTgt spid="55"/>
                                            </p:tgtEl>
                                            <p:attrNameLst>
                                              <p:attrName>ppt_x</p:attrName>
                                            </p:attrNameLst>
                                          </p:cBhvr>
                                          <p:tavLst>
                                            <p:tav tm="0">
                                              <p:val>
                                                <p:strVal val="#ppt_x"/>
                                              </p:val>
                                            </p:tav>
                                            <p:tav tm="100000">
                                              <p:val>
                                                <p:strVal val="#ppt_x"/>
                                              </p:val>
                                            </p:tav>
                                          </p:tavLst>
                                        </p:anim>
                                        <p:anim calcmode="lin" valueType="num">
                                          <p:cBhvr additive="base">
                                            <p:cTn id="79" dur="500" fill="hold"/>
                                            <p:tgtEl>
                                              <p:spTgt spid="55"/>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 calcmode="lin" valueType="num">
                                          <p:cBhvr additive="base">
                                            <p:cTn id="82" dur="500" fill="hold"/>
                                            <p:tgtEl>
                                              <p:spTgt spid="56"/>
                                            </p:tgtEl>
                                            <p:attrNameLst>
                                              <p:attrName>ppt_x</p:attrName>
                                            </p:attrNameLst>
                                          </p:cBhvr>
                                          <p:tavLst>
                                            <p:tav tm="0">
                                              <p:val>
                                                <p:strVal val="#ppt_x"/>
                                              </p:val>
                                            </p:tav>
                                            <p:tav tm="100000">
                                              <p:val>
                                                <p:strVal val="#ppt_x"/>
                                              </p:val>
                                            </p:tav>
                                          </p:tavLst>
                                        </p:anim>
                                        <p:anim calcmode="lin" valueType="num">
                                          <p:cBhvr additive="base">
                                            <p:cTn id="83" dur="500" fill="hold"/>
                                            <p:tgtEl>
                                              <p:spTgt spid="5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 calcmode="lin" valueType="num">
                                          <p:cBhvr additive="base">
                                            <p:cTn id="86" dur="500" fill="hold"/>
                                            <p:tgtEl>
                                              <p:spTgt spid="57"/>
                                            </p:tgtEl>
                                            <p:attrNameLst>
                                              <p:attrName>ppt_x</p:attrName>
                                            </p:attrNameLst>
                                          </p:cBhvr>
                                          <p:tavLst>
                                            <p:tav tm="0">
                                              <p:val>
                                                <p:strVal val="#ppt_x"/>
                                              </p:val>
                                            </p:tav>
                                            <p:tav tm="100000">
                                              <p:val>
                                                <p:strVal val="#ppt_x"/>
                                              </p:val>
                                            </p:tav>
                                          </p:tavLst>
                                        </p:anim>
                                        <p:anim calcmode="lin" valueType="num">
                                          <p:cBhvr additive="base">
                                            <p:cTn id="87" dur="500" fill="hold"/>
                                            <p:tgtEl>
                                              <p:spTgt spid="57"/>
                                            </p:tgtEl>
                                            <p:attrNameLst>
                                              <p:attrName>ppt_y</p:attrName>
                                            </p:attrNameLst>
                                          </p:cBhvr>
                                          <p:tavLst>
                                            <p:tav tm="0">
                                              <p:val>
                                                <p:strVal val="1+#ppt_h/2"/>
                                              </p:val>
                                            </p:tav>
                                            <p:tav tm="100000">
                                              <p:val>
                                                <p:strVal val="#ppt_y"/>
                                              </p:val>
                                            </p:tav>
                                          </p:tavLst>
                                        </p:anim>
                                      </p:childTnLst>
                                    </p:cTn>
                                  </p:par>
                                </p:childTnLst>
                              </p:cTn>
                            </p:par>
                            <p:par>
                              <p:cTn id="88" fill="hold">
                                <p:stCondLst>
                                  <p:cond delay="1500"/>
                                </p:stCondLst>
                                <p:childTnLst>
                                  <p:par>
                                    <p:cTn id="89" presetID="47" presetClass="entr" presetSubtype="0" fill="hold" nodeType="after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1000"/>
                                            <p:tgtEl>
                                              <p:spTgt spid="2"/>
                                            </p:tgtEl>
                                          </p:cBhvr>
                                        </p:animEffect>
                                        <p:anim calcmode="lin" valueType="num">
                                          <p:cBhvr>
                                            <p:cTn id="92" dur="1000" fill="hold"/>
                                            <p:tgtEl>
                                              <p:spTgt spid="2"/>
                                            </p:tgtEl>
                                            <p:attrNameLst>
                                              <p:attrName>ppt_x</p:attrName>
                                            </p:attrNameLst>
                                          </p:cBhvr>
                                          <p:tavLst>
                                            <p:tav tm="0">
                                              <p:val>
                                                <p:strVal val="#ppt_x"/>
                                              </p:val>
                                            </p:tav>
                                            <p:tav tm="100000">
                                              <p:val>
                                                <p:strVal val="#ppt_x"/>
                                              </p:val>
                                            </p:tav>
                                          </p:tavLst>
                                        </p:anim>
                                        <p:anim calcmode="lin" valueType="num">
                                          <p:cBhvr>
                                            <p:cTn id="9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bldLvl="0" animBg="1"/>
          <p:bldP spid="42" grpId="0" bldLvl="0" animBg="1"/>
          <p:bldP spid="43" grpId="0"/>
          <p:bldP spid="44" grpId="0"/>
          <p:bldP spid="45" grpId="0" bldLvl="0" animBg="1"/>
          <p:bldP spid="46" grpId="0" bldLvl="0" animBg="1"/>
          <p:bldP spid="47" grpId="0"/>
          <p:bldP spid="48" grpId="0"/>
          <p:bldP spid="49" grpId="0" bldLvl="0" animBg="1"/>
          <p:bldP spid="50" grpId="0" bldLvl="0" animBg="1"/>
          <p:bldP spid="51" grpId="0"/>
          <p:bldP spid="52" grpId="0"/>
          <p:bldP spid="53" grpId="0" bldLvl="0" animBg="1"/>
          <p:bldP spid="54" grpId="0" bldLvl="0" animBg="1"/>
          <p:bldP spid="55" grpId="0"/>
          <p:bldP spid="56" grpId="0"/>
          <p:bldP spid="57" grpId="0" bldLvl="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47548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发展导向：高质量发展与创新驱动</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sp>
        <p:nvSpPr>
          <p:cNvPr id="11" name="矩形: 圆角 10"/>
          <p:cNvSpPr/>
          <p:nvPr/>
        </p:nvSpPr>
        <p:spPr>
          <a:xfrm>
            <a:off x="1181099" y="2038617"/>
            <a:ext cx="10064419" cy="4175442"/>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3541478" y="1115315"/>
            <a:ext cx="5363210" cy="920057"/>
            <a:chOff x="1774825" y="3280040"/>
            <a:chExt cx="5363210" cy="92005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534920" y="3526420"/>
              <a:ext cx="4603115" cy="429895"/>
            </a:xfrm>
            <a:prstGeom prst="rect">
              <a:avLst/>
            </a:prstGeom>
            <a:noFill/>
          </p:spPr>
          <p:txBody>
            <a:bodyPr wrap="square" rtlCol="0">
              <a:spAutoFit/>
            </a:bodyPr>
            <a:lstStyle/>
            <a:p>
              <a:pPr lvl="0" algn="ctr" defTabSz="914400"/>
              <a:r>
                <a:rPr lang="zh-CN" altLang="en-US" sz="2200" b="1" kern="0" dirty="0">
                  <a:solidFill>
                    <a:prstClr val="white"/>
                  </a:solidFill>
                  <a:latin typeface="Arial" panose="020B0604020202020204"/>
                  <a:ea typeface="微软雅黑" panose="020B0503020204020204" pitchFamily="34" charset="-122"/>
                </a:rPr>
                <a:t>经济、创新、科技、产业、高质量</a:t>
              </a:r>
            </a:p>
          </p:txBody>
        </p:sp>
      </p:grpSp>
      <p:sp>
        <p:nvSpPr>
          <p:cNvPr id="38" name="椭圆 37"/>
          <p:cNvSpPr/>
          <p:nvPr/>
        </p:nvSpPr>
        <p:spPr>
          <a:xfrm>
            <a:off x="1555750" y="2747090"/>
            <a:ext cx="1790700" cy="1790700"/>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矩形 38"/>
          <p:cNvSpPr/>
          <p:nvPr/>
        </p:nvSpPr>
        <p:spPr>
          <a:xfrm>
            <a:off x="1654973" y="3335219"/>
            <a:ext cx="1644487" cy="607695"/>
          </a:xfrm>
          <a:prstGeom prst="rect">
            <a:avLst/>
          </a:prstGeom>
        </p:spPr>
        <p:txBody>
          <a:bodyPr wrap="square">
            <a:spAutoFit/>
          </a:bodyPr>
          <a:lstStyle/>
          <a:p>
            <a:pPr algn="ctr" defTabSz="914400">
              <a:lnSpc>
                <a:spcPct val="120000"/>
              </a:lnSpc>
            </a:pPr>
            <a:r>
              <a:rPr lang="zh-CN" altLang="en-US" sz="2800" b="1" dirty="0">
                <a:solidFill>
                  <a:prstClr val="white"/>
                </a:solidFill>
                <a:latin typeface="微软雅黑" panose="020B0503020204020204" pitchFamily="34" charset="-122"/>
                <a:ea typeface="微软雅黑" panose="020B0503020204020204" pitchFamily="34" charset="-122"/>
              </a:rPr>
              <a:t>政策案例</a:t>
            </a:r>
          </a:p>
        </p:txBody>
      </p:sp>
      <p:grpSp>
        <p:nvGrpSpPr>
          <p:cNvPr id="40" name="组合 39"/>
          <p:cNvGrpSpPr/>
          <p:nvPr>
            <p:custDataLst>
              <p:tags r:id="rId1"/>
            </p:custDataLst>
          </p:nvPr>
        </p:nvGrpSpPr>
        <p:grpSpPr>
          <a:xfrm>
            <a:off x="1250949" y="2359740"/>
            <a:ext cx="2901951" cy="2619375"/>
            <a:chOff x="1085849" y="2933700"/>
            <a:chExt cx="2901951" cy="2619375"/>
          </a:xfrm>
        </p:grpSpPr>
        <p:sp>
          <p:nvSpPr>
            <p:cNvPr id="41" name="弧形 40"/>
            <p:cNvSpPr/>
            <p:nvPr/>
          </p:nvSpPr>
          <p:spPr>
            <a:xfrm>
              <a:off x="1085849" y="2933700"/>
              <a:ext cx="2619375" cy="2619375"/>
            </a:xfrm>
            <a:prstGeom prst="arc">
              <a:avLst>
                <a:gd name="adj1" fmla="val 19185089"/>
                <a:gd name="adj2" fmla="val 2115107"/>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63" name="组合 62"/>
            <p:cNvGrpSpPr/>
            <p:nvPr/>
          </p:nvGrpSpPr>
          <p:grpSpPr>
            <a:xfrm>
              <a:off x="3208338" y="3127374"/>
              <a:ext cx="779462" cy="2363788"/>
              <a:chOff x="3208338" y="3127374"/>
              <a:chExt cx="779462" cy="2363788"/>
            </a:xfrm>
          </p:grpSpPr>
          <p:sp>
            <p:nvSpPr>
              <p:cNvPr id="64" name="椭圆 63"/>
              <p:cNvSpPr/>
              <p:nvPr>
                <p:custDataLst>
                  <p:tags r:id="rId11"/>
                </p:custDataLst>
              </p:nvPr>
            </p:nvSpPr>
            <p:spPr>
              <a:xfrm>
                <a:off x="3219449" y="3127374"/>
                <a:ext cx="708025" cy="708025"/>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5" name="椭圆 64"/>
              <p:cNvSpPr/>
              <p:nvPr>
                <p:custDataLst>
                  <p:tags r:id="rId12"/>
                </p:custDataLst>
              </p:nvPr>
            </p:nvSpPr>
            <p:spPr>
              <a:xfrm>
                <a:off x="3208338" y="4711700"/>
                <a:ext cx="779462" cy="779462"/>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66" name="矩形 65"/>
          <p:cNvSpPr/>
          <p:nvPr>
            <p:custDataLst>
              <p:tags r:id="rId2"/>
            </p:custDataLst>
          </p:nvPr>
        </p:nvSpPr>
        <p:spPr>
          <a:xfrm>
            <a:off x="4244975" y="2553335"/>
            <a:ext cx="2358390" cy="506730"/>
          </a:xfrm>
          <a:prstGeom prst="rect">
            <a:avLst/>
          </a:prstGeom>
        </p:spPr>
        <p:txBody>
          <a:bodyPr wrap="square">
            <a:spAutoFit/>
          </a:bodyPr>
          <a:lstStyle/>
          <a:p>
            <a:pPr defTabSz="914400">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新质生产力培育</a:t>
            </a:r>
          </a:p>
        </p:txBody>
      </p:sp>
      <p:sp>
        <p:nvSpPr>
          <p:cNvPr id="67" name="矩形 66"/>
          <p:cNvSpPr/>
          <p:nvPr>
            <p:custDataLst>
              <p:tags r:id="rId3"/>
            </p:custDataLst>
          </p:nvPr>
        </p:nvSpPr>
        <p:spPr>
          <a:xfrm>
            <a:off x="4260215" y="4323080"/>
            <a:ext cx="2170430" cy="506730"/>
          </a:xfrm>
          <a:prstGeom prst="rect">
            <a:avLst/>
          </a:prstGeom>
        </p:spPr>
        <p:txBody>
          <a:bodyPr wrap="square">
            <a:spAutoFit/>
          </a:bodyPr>
          <a:lstStyle/>
          <a:p>
            <a:pPr defTabSz="914400">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制造业数字化转型</a:t>
            </a:r>
          </a:p>
        </p:txBody>
      </p:sp>
      <p:sp>
        <p:nvSpPr>
          <p:cNvPr id="68" name="矩形 67"/>
          <p:cNvSpPr/>
          <p:nvPr>
            <p:custDataLst>
              <p:tags r:id="rId4"/>
            </p:custDataLst>
          </p:nvPr>
        </p:nvSpPr>
        <p:spPr>
          <a:xfrm>
            <a:off x="3417899" y="2642951"/>
            <a:ext cx="655625"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01</a:t>
            </a:r>
            <a:endParaRPr lang="zh-CN" altLang="en-US" sz="2800" b="1" dirty="0">
              <a:solidFill>
                <a:prstClr val="white"/>
              </a:solidFill>
              <a:latin typeface="等线" panose="02010600030101010101" charset="-122"/>
            </a:endParaRPr>
          </a:p>
        </p:txBody>
      </p:sp>
      <p:sp>
        <p:nvSpPr>
          <p:cNvPr id="69" name="矩形 68"/>
          <p:cNvSpPr/>
          <p:nvPr>
            <p:custDataLst>
              <p:tags r:id="rId5"/>
            </p:custDataLst>
          </p:nvPr>
        </p:nvSpPr>
        <p:spPr>
          <a:xfrm>
            <a:off x="3419487" y="4260523"/>
            <a:ext cx="666738"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02</a:t>
            </a:r>
            <a:endParaRPr lang="zh-CN" altLang="en-US" sz="2800" b="1" dirty="0">
              <a:solidFill>
                <a:prstClr val="white"/>
              </a:solidFill>
              <a:latin typeface="等线" panose="02010600030101010101" charset="-122"/>
            </a:endParaRPr>
          </a:p>
        </p:txBody>
      </p:sp>
      <p:sp>
        <p:nvSpPr>
          <p:cNvPr id="71" name="矩形: 圆角 70"/>
          <p:cNvSpPr/>
          <p:nvPr>
            <p:custDataLst>
              <p:tags r:id="rId6"/>
            </p:custDataLst>
          </p:nvPr>
        </p:nvSpPr>
        <p:spPr>
          <a:xfrm>
            <a:off x="6256655" y="2524125"/>
            <a:ext cx="1614170" cy="141859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矩形 71"/>
          <p:cNvSpPr/>
          <p:nvPr>
            <p:custDataLst>
              <p:tags r:id="rId7"/>
            </p:custDataLst>
          </p:nvPr>
        </p:nvSpPr>
        <p:spPr>
          <a:xfrm>
            <a:off x="6667500" y="4070350"/>
            <a:ext cx="4267200" cy="835660"/>
          </a:xfrm>
          <a:prstGeom prst="rect">
            <a:avLst/>
          </a:prstGeom>
        </p:spPr>
        <p:txBody>
          <a:bodyPr wrap="square">
            <a:noAutofit/>
          </a:bodyPr>
          <a:lstStyle/>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t>
            </a:r>
            <a:r>
              <a:rPr lang="zh-CN" altLang="en-US" b="1" dirty="0">
                <a:solidFill>
                  <a:srgbClr val="C4001D"/>
                </a:solidFill>
                <a:latin typeface="微软雅黑" panose="020B0503020204020204" pitchFamily="34" charset="-122"/>
                <a:ea typeface="微软雅黑" panose="020B0503020204020204" pitchFamily="34" charset="-122"/>
              </a:rPr>
              <a:t>智能网联汽车</a:t>
            </a:r>
          </a:p>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AI</a:t>
            </a:r>
            <a:r>
              <a:rPr lang="zh-CN" altLang="en-US" b="1" dirty="0">
                <a:solidFill>
                  <a:srgbClr val="C4001D"/>
                </a:solidFill>
                <a:latin typeface="微软雅黑" panose="020B0503020204020204" pitchFamily="34" charset="-122"/>
                <a:ea typeface="微软雅黑" panose="020B0503020204020204" pitchFamily="34" charset="-122"/>
              </a:rPr>
              <a:t>终端</a:t>
            </a:r>
          </a:p>
        </p:txBody>
      </p:sp>
      <p:sp>
        <p:nvSpPr>
          <p:cNvPr id="73" name="矩形: 圆角 72"/>
          <p:cNvSpPr/>
          <p:nvPr>
            <p:custDataLst>
              <p:tags r:id="rId8"/>
            </p:custDataLst>
          </p:nvPr>
        </p:nvSpPr>
        <p:spPr>
          <a:xfrm>
            <a:off x="6603365" y="3726815"/>
            <a:ext cx="1961515" cy="1377315"/>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 name="矩形 73"/>
          <p:cNvSpPr/>
          <p:nvPr/>
        </p:nvSpPr>
        <p:spPr>
          <a:xfrm>
            <a:off x="1689100" y="5294754"/>
            <a:ext cx="9207500" cy="737235"/>
          </a:xfrm>
          <a:prstGeom prst="rect">
            <a:avLst/>
          </a:prstGeom>
        </p:spPr>
        <p:txBody>
          <a:bodyPr wrap="square">
            <a:spAutoFit/>
          </a:bodyPr>
          <a:lstStyle/>
          <a:p>
            <a:pPr defTabSz="914400">
              <a:lnSpc>
                <a:spcPct val="150000"/>
              </a:lnSpc>
            </a:pPr>
            <a:r>
              <a:rPr lang="zh-CN" altLang="en-US" sz="1400" dirty="0">
                <a:solidFill>
                  <a:srgbClr val="222222"/>
                </a:solidFill>
                <a:latin typeface="微软雅黑" panose="020B0503020204020204" pitchFamily="34" charset="-122"/>
                <a:ea typeface="微软雅黑" panose="020B0503020204020204" pitchFamily="34" charset="-122"/>
              </a:rPr>
              <a:t>通过培育</a:t>
            </a:r>
            <a:r>
              <a:rPr lang="en-US" altLang="zh-CN" sz="1400" dirty="0">
                <a:solidFill>
                  <a:srgbClr val="222222"/>
                </a:solidFill>
                <a:latin typeface="微软雅黑" panose="020B0503020204020204" pitchFamily="34" charset="-122"/>
                <a:ea typeface="微软雅黑" panose="020B0503020204020204" pitchFamily="34" charset="-122"/>
              </a:rPr>
              <a:t>6G</a:t>
            </a:r>
            <a:r>
              <a:rPr lang="zh-CN" altLang="en-US" sz="1400" dirty="0">
                <a:solidFill>
                  <a:srgbClr val="222222"/>
                </a:solidFill>
                <a:latin typeface="微软雅黑" panose="020B0503020204020204" pitchFamily="34" charset="-122"/>
                <a:ea typeface="微软雅黑" panose="020B0503020204020204" pitchFamily="34" charset="-122"/>
              </a:rPr>
              <a:t>、量子科技等新质生产力和推动智能网联汽车、</a:t>
            </a:r>
            <a:r>
              <a:rPr lang="en-US" altLang="zh-CN" sz="1400" dirty="0">
                <a:solidFill>
                  <a:srgbClr val="222222"/>
                </a:solidFill>
                <a:latin typeface="微软雅黑" panose="020B0503020204020204" pitchFamily="34" charset="-122"/>
                <a:ea typeface="微软雅黑" panose="020B0503020204020204" pitchFamily="34" charset="-122"/>
              </a:rPr>
              <a:t>AI</a:t>
            </a:r>
            <a:r>
              <a:rPr lang="zh-CN" altLang="en-US" sz="1400" dirty="0">
                <a:solidFill>
                  <a:srgbClr val="222222"/>
                </a:solidFill>
                <a:latin typeface="微软雅黑" panose="020B0503020204020204" pitchFamily="34" charset="-122"/>
                <a:ea typeface="微软雅黑" panose="020B0503020204020204" pitchFamily="34" charset="-122"/>
              </a:rPr>
              <a:t>终端等数字化转型，</a:t>
            </a:r>
            <a:r>
              <a:rPr lang="en-US" altLang="zh-CN" sz="1400" dirty="0">
                <a:solidFill>
                  <a:srgbClr val="222222"/>
                </a:solidFill>
                <a:latin typeface="微软雅黑" panose="020B0503020204020204" pitchFamily="34" charset="-122"/>
                <a:ea typeface="微软雅黑" panose="020B0503020204020204" pitchFamily="34" charset="-122"/>
              </a:rPr>
              <a:t>2025</a:t>
            </a:r>
            <a:r>
              <a:rPr lang="zh-CN" altLang="en-US" sz="1400" dirty="0">
                <a:solidFill>
                  <a:srgbClr val="222222"/>
                </a:solidFill>
                <a:latin typeface="微软雅黑" panose="020B0503020204020204" pitchFamily="34" charset="-122"/>
                <a:ea typeface="微软雅黑" panose="020B0503020204020204" pitchFamily="34" charset="-122"/>
              </a:rPr>
              <a:t>年两会政策以</a:t>
            </a:r>
            <a:r>
              <a:rPr lang="zh-CN" altLang="en-US" sz="1400" b="1" dirty="0">
                <a:solidFill>
                  <a:srgbClr val="C00000"/>
                </a:solidFill>
                <a:latin typeface="微软雅黑" panose="020B0503020204020204" pitchFamily="34" charset="-122"/>
                <a:ea typeface="微软雅黑" panose="020B0503020204020204" pitchFamily="34" charset="-122"/>
              </a:rPr>
              <a:t>科技创新</a:t>
            </a:r>
            <a:r>
              <a:rPr lang="zh-CN" altLang="en-US" sz="1400" dirty="0">
                <a:solidFill>
                  <a:srgbClr val="222222"/>
                </a:solidFill>
                <a:latin typeface="微软雅黑" panose="020B0503020204020204" pitchFamily="34" charset="-122"/>
                <a:ea typeface="微软雅黑" panose="020B0503020204020204" pitchFamily="34" charset="-122"/>
              </a:rPr>
              <a:t>为核心动力，全面贯彻</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发展是硬道理</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理念，加速构建现代化产业体系，为高质量发展注入强劲动能。</a:t>
            </a:r>
          </a:p>
        </p:txBody>
      </p:sp>
      <p:sp>
        <p:nvSpPr>
          <p:cNvPr id="2" name="矩形 1"/>
          <p:cNvSpPr/>
          <p:nvPr>
            <p:custDataLst>
              <p:tags r:id="rId9"/>
            </p:custDataLst>
          </p:nvPr>
        </p:nvSpPr>
        <p:spPr>
          <a:xfrm>
            <a:off x="6256655" y="2593975"/>
            <a:ext cx="1692275" cy="1087755"/>
          </a:xfrm>
          <a:prstGeom prst="rect">
            <a:avLst/>
          </a:prstGeom>
        </p:spPr>
        <p:txBody>
          <a:bodyPr wrap="square">
            <a:spAutoFit/>
          </a:bodyPr>
          <a:lstStyle/>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6G</a:t>
            </a:r>
          </a:p>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t>
            </a:r>
            <a:r>
              <a:rPr lang="zh-CN" altLang="en-US" b="1" dirty="0">
                <a:solidFill>
                  <a:srgbClr val="C4001D"/>
                </a:solidFill>
                <a:latin typeface="微软雅黑" panose="020B0503020204020204" pitchFamily="34" charset="-122"/>
                <a:ea typeface="微软雅黑" panose="020B0503020204020204" pitchFamily="34" charset="-122"/>
              </a:rPr>
              <a:t>量子科技</a:t>
            </a:r>
          </a:p>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t>
            </a:r>
            <a:r>
              <a:rPr lang="zh-CN" altLang="en-US" b="1" dirty="0">
                <a:solidFill>
                  <a:srgbClr val="C4001D"/>
                </a:solidFill>
                <a:latin typeface="微软雅黑" panose="020B0503020204020204" pitchFamily="34" charset="-122"/>
                <a:ea typeface="微软雅黑" panose="020B0503020204020204" pitchFamily="34" charset="-122"/>
              </a:rPr>
              <a:t>具身智能</a:t>
            </a:r>
          </a:p>
        </p:txBody>
      </p:sp>
      <p:pic>
        <p:nvPicPr>
          <p:cNvPr id="3" name="图片 2"/>
          <p:cNvPicPr>
            <a:picLocks noChangeAspect="1"/>
          </p:cNvPicPr>
          <p:nvPr/>
        </p:nvPicPr>
        <p:blipFill>
          <a:blip r:embed="rId15"/>
          <a:stretch>
            <a:fillRect/>
          </a:stretch>
        </p:blipFill>
        <p:spPr>
          <a:xfrm>
            <a:off x="8072481" y="2469515"/>
            <a:ext cx="1120486" cy="1080000"/>
          </a:xfrm>
          <a:prstGeom prst="rect">
            <a:avLst/>
          </a:prstGeom>
        </p:spPr>
      </p:pic>
      <p:pic>
        <p:nvPicPr>
          <p:cNvPr id="4" name="图片 3"/>
          <p:cNvPicPr>
            <a:picLocks noChangeAspect="1"/>
          </p:cNvPicPr>
          <p:nvPr/>
        </p:nvPicPr>
        <p:blipFill>
          <a:blip r:embed="rId16"/>
          <a:stretch>
            <a:fillRect/>
          </a:stretch>
        </p:blipFill>
        <p:spPr>
          <a:xfrm>
            <a:off x="9193140" y="2468880"/>
            <a:ext cx="1919723" cy="1080000"/>
          </a:xfrm>
          <a:prstGeom prst="rect">
            <a:avLst/>
          </a:prstGeom>
        </p:spPr>
      </p:pic>
      <p:pic>
        <p:nvPicPr>
          <p:cNvPr id="21" name="图片 20"/>
          <p:cNvPicPr>
            <a:picLocks noChangeAspect="1"/>
          </p:cNvPicPr>
          <p:nvPr/>
        </p:nvPicPr>
        <p:blipFill>
          <a:blip r:embed="rId17"/>
          <a:stretch>
            <a:fillRect/>
          </a:stretch>
        </p:blipFill>
        <p:spPr>
          <a:xfrm>
            <a:off x="8641715" y="3550539"/>
            <a:ext cx="2471513" cy="1620000"/>
          </a:xfrm>
          <a:prstGeom prst="rect">
            <a:avLst/>
          </a:prstGeom>
        </p:spPr>
      </p:pic>
      <p:sp>
        <p:nvSpPr>
          <p:cNvPr id="44" name="矩形: 对角圆角 43"/>
          <p:cNvSpPr/>
          <p:nvPr>
            <p:custDataLst>
              <p:tags r:id="rId10"/>
            </p:custDataLst>
          </p:nvPr>
        </p:nvSpPr>
        <p:spPr>
          <a:xfrm>
            <a:off x="1689100" y="5337810"/>
            <a:ext cx="9245600" cy="690245"/>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9">
            <a:extLst>
              <a:ext uri="{FF2B5EF4-FFF2-40B4-BE49-F238E27FC236}">
                <a16:creationId xmlns:a16="http://schemas.microsoft.com/office/drawing/2014/main" id="{85009011-37F5-B528-91CF-858C36D51788}"/>
              </a:ext>
            </a:extLst>
          </p:cNvPr>
          <p:cNvPicPr>
            <a:picLocks noChangeAspect="1"/>
          </p:cNvPicPr>
          <p:nvPr/>
        </p:nvPicPr>
        <p:blipFill>
          <a:blip r:embed="rId18"/>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20" name="Picture 4" descr="北京商报制图">
            <a:extLst>
              <a:ext uri="{FF2B5EF4-FFF2-40B4-BE49-F238E27FC236}">
                <a16:creationId xmlns:a16="http://schemas.microsoft.com/office/drawing/2014/main" id="{6DE94C1B-E052-B286-D5FA-543EC9EBD5C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14:presetBounceEnd="46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46000">
                                          <p:cBhvr additive="base">
                                            <p:cTn id="18"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1000"/>
                                            <p:tgtEl>
                                              <p:spTgt spid="66"/>
                                            </p:tgtEl>
                                          </p:cBhvr>
                                        </p:animEffect>
                                        <p:anim calcmode="lin" valueType="num">
                                          <p:cBhvr>
                                            <p:cTn id="49" dur="1000" fill="hold"/>
                                            <p:tgtEl>
                                              <p:spTgt spid="66"/>
                                            </p:tgtEl>
                                            <p:attrNameLst>
                                              <p:attrName>ppt_x</p:attrName>
                                            </p:attrNameLst>
                                          </p:cBhvr>
                                          <p:tavLst>
                                            <p:tav tm="0">
                                              <p:val>
                                                <p:strVal val="#ppt_x"/>
                                              </p:val>
                                            </p:tav>
                                            <p:tav tm="100000">
                                              <p:val>
                                                <p:strVal val="#ppt_x"/>
                                              </p:val>
                                            </p:tav>
                                          </p:tavLst>
                                        </p:anim>
                                        <p:anim calcmode="lin" valueType="num">
                                          <p:cBhvr>
                                            <p:cTn id="50" dur="1000" fill="hold"/>
                                            <p:tgtEl>
                                              <p:spTgt spid="6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1000"/>
                                            <p:tgtEl>
                                              <p:spTgt spid="67"/>
                                            </p:tgtEl>
                                          </p:cBhvr>
                                        </p:animEffect>
                                        <p:anim calcmode="lin" valueType="num">
                                          <p:cBhvr>
                                            <p:cTn id="54" dur="1000" fill="hold"/>
                                            <p:tgtEl>
                                              <p:spTgt spid="67"/>
                                            </p:tgtEl>
                                            <p:attrNameLst>
                                              <p:attrName>ppt_x</p:attrName>
                                            </p:attrNameLst>
                                          </p:cBhvr>
                                          <p:tavLst>
                                            <p:tav tm="0">
                                              <p:val>
                                                <p:strVal val="#ppt_x"/>
                                              </p:val>
                                            </p:tav>
                                            <p:tav tm="100000">
                                              <p:val>
                                                <p:strVal val="#ppt_x"/>
                                              </p:val>
                                            </p:tav>
                                          </p:tavLst>
                                        </p:anim>
                                        <p:anim calcmode="lin" valueType="num">
                                          <p:cBhvr>
                                            <p:cTn id="55" dur="1000" fill="hold"/>
                                            <p:tgtEl>
                                              <p:spTgt spid="6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000"/>
                                            <p:tgtEl>
                                              <p:spTgt spid="68"/>
                                            </p:tgtEl>
                                          </p:cBhvr>
                                        </p:animEffect>
                                        <p:anim calcmode="lin" valueType="num">
                                          <p:cBhvr>
                                            <p:cTn id="59" dur="1000" fill="hold"/>
                                            <p:tgtEl>
                                              <p:spTgt spid="68"/>
                                            </p:tgtEl>
                                            <p:attrNameLst>
                                              <p:attrName>ppt_x</p:attrName>
                                            </p:attrNameLst>
                                          </p:cBhvr>
                                          <p:tavLst>
                                            <p:tav tm="0">
                                              <p:val>
                                                <p:strVal val="#ppt_x"/>
                                              </p:val>
                                            </p:tav>
                                            <p:tav tm="100000">
                                              <p:val>
                                                <p:strVal val="#ppt_x"/>
                                              </p:val>
                                            </p:tav>
                                          </p:tavLst>
                                        </p:anim>
                                        <p:anim calcmode="lin" valueType="num">
                                          <p:cBhvr>
                                            <p:cTn id="60" dur="1000" fill="hold"/>
                                            <p:tgtEl>
                                              <p:spTgt spid="6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1000"/>
                                            <p:tgtEl>
                                              <p:spTgt spid="69"/>
                                            </p:tgtEl>
                                          </p:cBhvr>
                                        </p:animEffect>
                                        <p:anim calcmode="lin" valueType="num">
                                          <p:cBhvr>
                                            <p:cTn id="64" dur="1000" fill="hold"/>
                                            <p:tgtEl>
                                              <p:spTgt spid="69"/>
                                            </p:tgtEl>
                                            <p:attrNameLst>
                                              <p:attrName>ppt_x</p:attrName>
                                            </p:attrNameLst>
                                          </p:cBhvr>
                                          <p:tavLst>
                                            <p:tav tm="0">
                                              <p:val>
                                                <p:strVal val="#ppt_x"/>
                                              </p:val>
                                            </p:tav>
                                            <p:tav tm="100000">
                                              <p:val>
                                                <p:strVal val="#ppt_x"/>
                                              </p:val>
                                            </p:tav>
                                          </p:tavLst>
                                        </p:anim>
                                        <p:anim calcmode="lin" valueType="num">
                                          <p:cBhvr>
                                            <p:cTn id="65" dur="1000" fill="hold"/>
                                            <p:tgtEl>
                                              <p:spTgt spid="6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1000"/>
                                            <p:tgtEl>
                                              <p:spTgt spid="71"/>
                                            </p:tgtEl>
                                          </p:cBhvr>
                                        </p:animEffect>
                                        <p:anim calcmode="lin" valueType="num">
                                          <p:cBhvr>
                                            <p:cTn id="69" dur="1000" fill="hold"/>
                                            <p:tgtEl>
                                              <p:spTgt spid="71"/>
                                            </p:tgtEl>
                                            <p:attrNameLst>
                                              <p:attrName>ppt_x</p:attrName>
                                            </p:attrNameLst>
                                          </p:cBhvr>
                                          <p:tavLst>
                                            <p:tav tm="0">
                                              <p:val>
                                                <p:strVal val="#ppt_x"/>
                                              </p:val>
                                            </p:tav>
                                            <p:tav tm="100000">
                                              <p:val>
                                                <p:strVal val="#ppt_x"/>
                                              </p:val>
                                            </p:tav>
                                          </p:tavLst>
                                        </p:anim>
                                        <p:anim calcmode="lin" valueType="num">
                                          <p:cBhvr>
                                            <p:cTn id="70" dur="1000" fill="hold"/>
                                            <p:tgtEl>
                                              <p:spTgt spid="7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1000"/>
                                            <p:tgtEl>
                                              <p:spTgt spid="72"/>
                                            </p:tgtEl>
                                          </p:cBhvr>
                                        </p:animEffect>
                                        <p:anim calcmode="lin" valueType="num">
                                          <p:cBhvr>
                                            <p:cTn id="74" dur="1000" fill="hold"/>
                                            <p:tgtEl>
                                              <p:spTgt spid="72"/>
                                            </p:tgtEl>
                                            <p:attrNameLst>
                                              <p:attrName>ppt_x</p:attrName>
                                            </p:attrNameLst>
                                          </p:cBhvr>
                                          <p:tavLst>
                                            <p:tav tm="0">
                                              <p:val>
                                                <p:strVal val="#ppt_x"/>
                                              </p:val>
                                            </p:tav>
                                            <p:tav tm="100000">
                                              <p:val>
                                                <p:strVal val="#ppt_x"/>
                                              </p:val>
                                            </p:tav>
                                          </p:tavLst>
                                        </p:anim>
                                        <p:anim calcmode="lin" valueType="num">
                                          <p:cBhvr>
                                            <p:cTn id="75" dur="1000" fill="hold"/>
                                            <p:tgtEl>
                                              <p:spTgt spid="7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fade">
                                          <p:cBhvr>
                                            <p:cTn id="78" dur="1000"/>
                                            <p:tgtEl>
                                              <p:spTgt spid="73"/>
                                            </p:tgtEl>
                                          </p:cBhvr>
                                        </p:animEffect>
                                        <p:anim calcmode="lin" valueType="num">
                                          <p:cBhvr>
                                            <p:cTn id="79" dur="1000" fill="hold"/>
                                            <p:tgtEl>
                                              <p:spTgt spid="73"/>
                                            </p:tgtEl>
                                            <p:attrNameLst>
                                              <p:attrName>ppt_x</p:attrName>
                                            </p:attrNameLst>
                                          </p:cBhvr>
                                          <p:tavLst>
                                            <p:tav tm="0">
                                              <p:val>
                                                <p:strVal val="#ppt_x"/>
                                              </p:val>
                                            </p:tav>
                                            <p:tav tm="100000">
                                              <p:val>
                                                <p:strVal val="#ppt_x"/>
                                              </p:val>
                                            </p:tav>
                                          </p:tavLst>
                                        </p:anim>
                                        <p:anim calcmode="lin" valueType="num">
                                          <p:cBhvr>
                                            <p:cTn id="80" dur="1000" fill="hold"/>
                                            <p:tgtEl>
                                              <p:spTgt spid="7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60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1000"/>
                                            <p:tgtEl>
                                              <p:spTgt spid="74"/>
                                            </p:tgtEl>
                                          </p:cBhvr>
                                        </p:animEffect>
                                        <p:anim calcmode="lin" valueType="num">
                                          <p:cBhvr>
                                            <p:cTn id="84" dur="1000" fill="hold"/>
                                            <p:tgtEl>
                                              <p:spTgt spid="74"/>
                                            </p:tgtEl>
                                            <p:attrNameLst>
                                              <p:attrName>ppt_x</p:attrName>
                                            </p:attrNameLst>
                                          </p:cBhvr>
                                          <p:tavLst>
                                            <p:tav tm="0">
                                              <p:val>
                                                <p:strVal val="#ppt_x"/>
                                              </p:val>
                                            </p:tav>
                                            <p:tav tm="100000">
                                              <p:val>
                                                <p:strVal val="#ppt_x"/>
                                              </p:val>
                                            </p:tav>
                                          </p:tavLst>
                                        </p:anim>
                                        <p:anim calcmode="lin" valueType="num">
                                          <p:cBhvr>
                                            <p:cTn id="85" dur="1000" fill="hold"/>
                                            <p:tgtEl>
                                              <p:spTgt spid="74"/>
                                            </p:tgtEl>
                                            <p:attrNameLst>
                                              <p:attrName>ppt_y</p:attrName>
                                            </p:attrNameLst>
                                          </p:cBhvr>
                                          <p:tavLst>
                                            <p:tav tm="0">
                                              <p:val>
                                                <p:strVal val="#ppt_y+.1"/>
                                              </p:val>
                                            </p:tav>
                                            <p:tav tm="100000">
                                              <p:val>
                                                <p:strVal val="#ppt_y"/>
                                              </p:val>
                                            </p:tav>
                                          </p:tavLst>
                                        </p:anim>
                                      </p:childTnLst>
                                    </p:cTn>
                                  </p:par>
                                </p:childTnLst>
                              </p:cTn>
                            </p:par>
                            <p:par>
                              <p:cTn id="86" fill="hold">
                                <p:stCondLst>
                                  <p:cond delay="3100"/>
                                </p:stCondLst>
                                <p:childTnLst>
                                  <p:par>
                                    <p:cTn id="87" presetID="47" presetClass="entr" presetSubtype="0" fill="hold" nodeType="after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1000"/>
                                            <p:tgtEl>
                                              <p:spTgt spid="16"/>
                                            </p:tgtEl>
                                          </p:cBhvr>
                                        </p:animEffect>
                                        <p:anim calcmode="lin" valueType="num">
                                          <p:cBhvr>
                                            <p:cTn id="90" dur="1000" fill="hold"/>
                                            <p:tgtEl>
                                              <p:spTgt spid="16"/>
                                            </p:tgtEl>
                                            <p:attrNameLst>
                                              <p:attrName>ppt_x</p:attrName>
                                            </p:attrNameLst>
                                          </p:cBhvr>
                                          <p:tavLst>
                                            <p:tav tm="0">
                                              <p:val>
                                                <p:strVal val="#ppt_x"/>
                                              </p:val>
                                            </p:tav>
                                            <p:tav tm="100000">
                                              <p:val>
                                                <p:strVal val="#ppt_x"/>
                                              </p:val>
                                            </p:tav>
                                          </p:tavLst>
                                        </p:anim>
                                        <p:anim calcmode="lin" valueType="num">
                                          <p:cBhvr>
                                            <p:cTn id="9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8" grpId="0" bldLvl="0" animBg="1"/>
          <p:bldP spid="39" grpId="0"/>
          <p:bldP spid="66" grpId="0"/>
          <p:bldP spid="67" grpId="0"/>
          <p:bldP spid="68" grpId="0"/>
          <p:bldP spid="69" grpId="0"/>
          <p:bldP spid="71" grpId="0" bldLvl="0" animBg="1"/>
          <p:bldP spid="72" grpId="0"/>
          <p:bldP spid="73" grpId="0" bldLvl="0" animBg="1"/>
          <p:bldP spid="7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1000"/>
                                            <p:tgtEl>
                                              <p:spTgt spid="66"/>
                                            </p:tgtEl>
                                          </p:cBhvr>
                                        </p:animEffect>
                                        <p:anim calcmode="lin" valueType="num">
                                          <p:cBhvr>
                                            <p:cTn id="49" dur="1000" fill="hold"/>
                                            <p:tgtEl>
                                              <p:spTgt spid="66"/>
                                            </p:tgtEl>
                                            <p:attrNameLst>
                                              <p:attrName>ppt_x</p:attrName>
                                            </p:attrNameLst>
                                          </p:cBhvr>
                                          <p:tavLst>
                                            <p:tav tm="0">
                                              <p:val>
                                                <p:strVal val="#ppt_x"/>
                                              </p:val>
                                            </p:tav>
                                            <p:tav tm="100000">
                                              <p:val>
                                                <p:strVal val="#ppt_x"/>
                                              </p:val>
                                            </p:tav>
                                          </p:tavLst>
                                        </p:anim>
                                        <p:anim calcmode="lin" valueType="num">
                                          <p:cBhvr>
                                            <p:cTn id="50" dur="1000" fill="hold"/>
                                            <p:tgtEl>
                                              <p:spTgt spid="6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1000"/>
                                            <p:tgtEl>
                                              <p:spTgt spid="67"/>
                                            </p:tgtEl>
                                          </p:cBhvr>
                                        </p:animEffect>
                                        <p:anim calcmode="lin" valueType="num">
                                          <p:cBhvr>
                                            <p:cTn id="54" dur="1000" fill="hold"/>
                                            <p:tgtEl>
                                              <p:spTgt spid="67"/>
                                            </p:tgtEl>
                                            <p:attrNameLst>
                                              <p:attrName>ppt_x</p:attrName>
                                            </p:attrNameLst>
                                          </p:cBhvr>
                                          <p:tavLst>
                                            <p:tav tm="0">
                                              <p:val>
                                                <p:strVal val="#ppt_x"/>
                                              </p:val>
                                            </p:tav>
                                            <p:tav tm="100000">
                                              <p:val>
                                                <p:strVal val="#ppt_x"/>
                                              </p:val>
                                            </p:tav>
                                          </p:tavLst>
                                        </p:anim>
                                        <p:anim calcmode="lin" valueType="num">
                                          <p:cBhvr>
                                            <p:cTn id="55" dur="1000" fill="hold"/>
                                            <p:tgtEl>
                                              <p:spTgt spid="6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000"/>
                                            <p:tgtEl>
                                              <p:spTgt spid="68"/>
                                            </p:tgtEl>
                                          </p:cBhvr>
                                        </p:animEffect>
                                        <p:anim calcmode="lin" valueType="num">
                                          <p:cBhvr>
                                            <p:cTn id="59" dur="1000" fill="hold"/>
                                            <p:tgtEl>
                                              <p:spTgt spid="68"/>
                                            </p:tgtEl>
                                            <p:attrNameLst>
                                              <p:attrName>ppt_x</p:attrName>
                                            </p:attrNameLst>
                                          </p:cBhvr>
                                          <p:tavLst>
                                            <p:tav tm="0">
                                              <p:val>
                                                <p:strVal val="#ppt_x"/>
                                              </p:val>
                                            </p:tav>
                                            <p:tav tm="100000">
                                              <p:val>
                                                <p:strVal val="#ppt_x"/>
                                              </p:val>
                                            </p:tav>
                                          </p:tavLst>
                                        </p:anim>
                                        <p:anim calcmode="lin" valueType="num">
                                          <p:cBhvr>
                                            <p:cTn id="60" dur="1000" fill="hold"/>
                                            <p:tgtEl>
                                              <p:spTgt spid="6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1000"/>
                                            <p:tgtEl>
                                              <p:spTgt spid="69"/>
                                            </p:tgtEl>
                                          </p:cBhvr>
                                        </p:animEffect>
                                        <p:anim calcmode="lin" valueType="num">
                                          <p:cBhvr>
                                            <p:cTn id="64" dur="1000" fill="hold"/>
                                            <p:tgtEl>
                                              <p:spTgt spid="69"/>
                                            </p:tgtEl>
                                            <p:attrNameLst>
                                              <p:attrName>ppt_x</p:attrName>
                                            </p:attrNameLst>
                                          </p:cBhvr>
                                          <p:tavLst>
                                            <p:tav tm="0">
                                              <p:val>
                                                <p:strVal val="#ppt_x"/>
                                              </p:val>
                                            </p:tav>
                                            <p:tav tm="100000">
                                              <p:val>
                                                <p:strVal val="#ppt_x"/>
                                              </p:val>
                                            </p:tav>
                                          </p:tavLst>
                                        </p:anim>
                                        <p:anim calcmode="lin" valueType="num">
                                          <p:cBhvr>
                                            <p:cTn id="65" dur="1000" fill="hold"/>
                                            <p:tgtEl>
                                              <p:spTgt spid="6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1000"/>
                                            <p:tgtEl>
                                              <p:spTgt spid="71"/>
                                            </p:tgtEl>
                                          </p:cBhvr>
                                        </p:animEffect>
                                        <p:anim calcmode="lin" valueType="num">
                                          <p:cBhvr>
                                            <p:cTn id="69" dur="1000" fill="hold"/>
                                            <p:tgtEl>
                                              <p:spTgt spid="71"/>
                                            </p:tgtEl>
                                            <p:attrNameLst>
                                              <p:attrName>ppt_x</p:attrName>
                                            </p:attrNameLst>
                                          </p:cBhvr>
                                          <p:tavLst>
                                            <p:tav tm="0">
                                              <p:val>
                                                <p:strVal val="#ppt_x"/>
                                              </p:val>
                                            </p:tav>
                                            <p:tav tm="100000">
                                              <p:val>
                                                <p:strVal val="#ppt_x"/>
                                              </p:val>
                                            </p:tav>
                                          </p:tavLst>
                                        </p:anim>
                                        <p:anim calcmode="lin" valueType="num">
                                          <p:cBhvr>
                                            <p:cTn id="70" dur="1000" fill="hold"/>
                                            <p:tgtEl>
                                              <p:spTgt spid="7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1000"/>
                                            <p:tgtEl>
                                              <p:spTgt spid="72"/>
                                            </p:tgtEl>
                                          </p:cBhvr>
                                        </p:animEffect>
                                        <p:anim calcmode="lin" valueType="num">
                                          <p:cBhvr>
                                            <p:cTn id="74" dur="1000" fill="hold"/>
                                            <p:tgtEl>
                                              <p:spTgt spid="72"/>
                                            </p:tgtEl>
                                            <p:attrNameLst>
                                              <p:attrName>ppt_x</p:attrName>
                                            </p:attrNameLst>
                                          </p:cBhvr>
                                          <p:tavLst>
                                            <p:tav tm="0">
                                              <p:val>
                                                <p:strVal val="#ppt_x"/>
                                              </p:val>
                                            </p:tav>
                                            <p:tav tm="100000">
                                              <p:val>
                                                <p:strVal val="#ppt_x"/>
                                              </p:val>
                                            </p:tav>
                                          </p:tavLst>
                                        </p:anim>
                                        <p:anim calcmode="lin" valueType="num">
                                          <p:cBhvr>
                                            <p:cTn id="75" dur="1000" fill="hold"/>
                                            <p:tgtEl>
                                              <p:spTgt spid="7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fade">
                                          <p:cBhvr>
                                            <p:cTn id="78" dur="1000"/>
                                            <p:tgtEl>
                                              <p:spTgt spid="73"/>
                                            </p:tgtEl>
                                          </p:cBhvr>
                                        </p:animEffect>
                                        <p:anim calcmode="lin" valueType="num">
                                          <p:cBhvr>
                                            <p:cTn id="79" dur="1000" fill="hold"/>
                                            <p:tgtEl>
                                              <p:spTgt spid="73"/>
                                            </p:tgtEl>
                                            <p:attrNameLst>
                                              <p:attrName>ppt_x</p:attrName>
                                            </p:attrNameLst>
                                          </p:cBhvr>
                                          <p:tavLst>
                                            <p:tav tm="0">
                                              <p:val>
                                                <p:strVal val="#ppt_x"/>
                                              </p:val>
                                            </p:tav>
                                            <p:tav tm="100000">
                                              <p:val>
                                                <p:strVal val="#ppt_x"/>
                                              </p:val>
                                            </p:tav>
                                          </p:tavLst>
                                        </p:anim>
                                        <p:anim calcmode="lin" valueType="num">
                                          <p:cBhvr>
                                            <p:cTn id="80" dur="1000" fill="hold"/>
                                            <p:tgtEl>
                                              <p:spTgt spid="7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60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1000"/>
                                            <p:tgtEl>
                                              <p:spTgt spid="74"/>
                                            </p:tgtEl>
                                          </p:cBhvr>
                                        </p:animEffect>
                                        <p:anim calcmode="lin" valueType="num">
                                          <p:cBhvr>
                                            <p:cTn id="84" dur="1000" fill="hold"/>
                                            <p:tgtEl>
                                              <p:spTgt spid="74"/>
                                            </p:tgtEl>
                                            <p:attrNameLst>
                                              <p:attrName>ppt_x</p:attrName>
                                            </p:attrNameLst>
                                          </p:cBhvr>
                                          <p:tavLst>
                                            <p:tav tm="0">
                                              <p:val>
                                                <p:strVal val="#ppt_x"/>
                                              </p:val>
                                            </p:tav>
                                            <p:tav tm="100000">
                                              <p:val>
                                                <p:strVal val="#ppt_x"/>
                                              </p:val>
                                            </p:tav>
                                          </p:tavLst>
                                        </p:anim>
                                        <p:anim calcmode="lin" valueType="num">
                                          <p:cBhvr>
                                            <p:cTn id="85" dur="1000" fill="hold"/>
                                            <p:tgtEl>
                                              <p:spTgt spid="74"/>
                                            </p:tgtEl>
                                            <p:attrNameLst>
                                              <p:attrName>ppt_y</p:attrName>
                                            </p:attrNameLst>
                                          </p:cBhvr>
                                          <p:tavLst>
                                            <p:tav tm="0">
                                              <p:val>
                                                <p:strVal val="#ppt_y+.1"/>
                                              </p:val>
                                            </p:tav>
                                            <p:tav tm="100000">
                                              <p:val>
                                                <p:strVal val="#ppt_y"/>
                                              </p:val>
                                            </p:tav>
                                          </p:tavLst>
                                        </p:anim>
                                      </p:childTnLst>
                                    </p:cTn>
                                  </p:par>
                                </p:childTnLst>
                              </p:cTn>
                            </p:par>
                            <p:par>
                              <p:cTn id="86" fill="hold">
                                <p:stCondLst>
                                  <p:cond delay="3100"/>
                                </p:stCondLst>
                                <p:childTnLst>
                                  <p:par>
                                    <p:cTn id="87" presetID="47" presetClass="entr" presetSubtype="0" fill="hold" nodeType="after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1000"/>
                                            <p:tgtEl>
                                              <p:spTgt spid="16"/>
                                            </p:tgtEl>
                                          </p:cBhvr>
                                        </p:animEffect>
                                        <p:anim calcmode="lin" valueType="num">
                                          <p:cBhvr>
                                            <p:cTn id="90" dur="1000" fill="hold"/>
                                            <p:tgtEl>
                                              <p:spTgt spid="16"/>
                                            </p:tgtEl>
                                            <p:attrNameLst>
                                              <p:attrName>ppt_x</p:attrName>
                                            </p:attrNameLst>
                                          </p:cBhvr>
                                          <p:tavLst>
                                            <p:tav tm="0">
                                              <p:val>
                                                <p:strVal val="#ppt_x"/>
                                              </p:val>
                                            </p:tav>
                                            <p:tav tm="100000">
                                              <p:val>
                                                <p:strVal val="#ppt_x"/>
                                              </p:val>
                                            </p:tav>
                                          </p:tavLst>
                                        </p:anim>
                                        <p:anim calcmode="lin" valueType="num">
                                          <p:cBhvr>
                                            <p:cTn id="9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8" grpId="0" bldLvl="0" animBg="1"/>
          <p:bldP spid="39" grpId="0"/>
          <p:bldP spid="66" grpId="0"/>
          <p:bldP spid="67" grpId="0"/>
          <p:bldP spid="68" grpId="0"/>
          <p:bldP spid="69" grpId="0"/>
          <p:bldP spid="71" grpId="0" bldLvl="0" animBg="1"/>
          <p:bldP spid="72" grpId="0"/>
          <p:bldP spid="73" grpId="0" bldLvl="0" animBg="1"/>
          <p:bldP spid="7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47548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rgbClr val="C4001D"/>
                </a:solidFill>
                <a:effectLst/>
                <a:uLnTx/>
                <a:uFillTx/>
                <a:latin typeface="微软雅黑" panose="020B0503020204020204" pitchFamily="34" charset="-122"/>
                <a:ea typeface="微软雅黑" panose="020B0503020204020204" pitchFamily="34" charset="-122"/>
                <a:sym typeface="+mn-ea"/>
              </a:rPr>
              <a:t>发展导向：高质量发展与创新驱动</a:t>
            </a:r>
            <a:endParaRPr lang="zh-CN" altLang="en-US" sz="2400" b="1" dirty="0">
              <a:solidFill>
                <a:srgbClr val="C4001D"/>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sp>
        <p:nvSpPr>
          <p:cNvPr id="11" name="矩形: 圆角 10"/>
          <p:cNvSpPr/>
          <p:nvPr/>
        </p:nvSpPr>
        <p:spPr>
          <a:xfrm>
            <a:off x="1250949" y="2119118"/>
            <a:ext cx="10283326" cy="3296358"/>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3541478" y="1085335"/>
            <a:ext cx="5363845" cy="920057"/>
            <a:chOff x="1774825" y="3280040"/>
            <a:chExt cx="5363845" cy="92005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500630" y="3536580"/>
              <a:ext cx="4638040" cy="429895"/>
            </a:xfrm>
            <a:prstGeom prst="rect">
              <a:avLst/>
            </a:prstGeom>
            <a:noFill/>
          </p:spPr>
          <p:txBody>
            <a:bodyPr wrap="square" rtlCol="0">
              <a:spAutoFit/>
            </a:bodyPr>
            <a:lstStyle/>
            <a:p>
              <a:pPr lvl="0" algn="ctr" defTabSz="914400"/>
              <a:r>
                <a:rPr lang="zh-CN" altLang="en-US" sz="2200" b="1" kern="0" dirty="0">
                  <a:solidFill>
                    <a:prstClr val="white"/>
                  </a:solidFill>
                  <a:latin typeface="Arial" panose="020B0604020202020204"/>
                  <a:ea typeface="微软雅黑" panose="020B0503020204020204" pitchFamily="34" charset="-122"/>
                  <a:sym typeface="+mn-ea"/>
                </a:rPr>
                <a:t>经济、创新、科技、产业、高质量</a:t>
              </a:r>
              <a:endParaRPr lang="zh-CN" altLang="en-US" sz="2200" b="1" kern="0" dirty="0">
                <a:solidFill>
                  <a:prstClr val="white"/>
                </a:solidFill>
                <a:latin typeface="Arial" panose="020B0604020202020204"/>
                <a:ea typeface="微软雅黑" panose="020B0503020204020204" pitchFamily="34" charset="-122"/>
              </a:endParaRPr>
            </a:p>
          </p:txBody>
        </p:sp>
      </p:grpSp>
      <p:sp>
        <p:nvSpPr>
          <p:cNvPr id="43" name="椭圆 42"/>
          <p:cNvSpPr/>
          <p:nvPr/>
        </p:nvSpPr>
        <p:spPr>
          <a:xfrm>
            <a:off x="1555750" y="2383074"/>
            <a:ext cx="1790700" cy="17907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矩形 43"/>
          <p:cNvSpPr/>
          <p:nvPr/>
        </p:nvSpPr>
        <p:spPr>
          <a:xfrm>
            <a:off x="1624493" y="2966758"/>
            <a:ext cx="1644487" cy="607695"/>
          </a:xfrm>
          <a:prstGeom prst="rect">
            <a:avLst/>
          </a:prstGeom>
        </p:spPr>
        <p:txBody>
          <a:bodyPr wrap="square">
            <a:spAutoFit/>
          </a:bodyPr>
          <a:lstStyle/>
          <a:p>
            <a:pPr algn="ctr" defTabSz="914400">
              <a:lnSpc>
                <a:spcPct val="120000"/>
              </a:lnSpc>
            </a:pPr>
            <a:r>
              <a:rPr lang="zh-CN" altLang="en-US" sz="2800" b="1" dirty="0">
                <a:solidFill>
                  <a:prstClr val="white"/>
                </a:solidFill>
                <a:latin typeface="微软雅黑" panose="020B0503020204020204" pitchFamily="34" charset="-122"/>
                <a:ea typeface="微软雅黑" panose="020B0503020204020204" pitchFamily="34" charset="-122"/>
              </a:rPr>
              <a:t>理论关联</a:t>
            </a:r>
          </a:p>
        </p:txBody>
      </p:sp>
      <p:grpSp>
        <p:nvGrpSpPr>
          <p:cNvPr id="45" name="组合 44"/>
          <p:cNvGrpSpPr/>
          <p:nvPr>
            <p:custDataLst>
              <p:tags r:id="rId1"/>
            </p:custDataLst>
          </p:nvPr>
        </p:nvGrpSpPr>
        <p:grpSpPr>
          <a:xfrm>
            <a:off x="1250949" y="1995724"/>
            <a:ext cx="2790826" cy="2619375"/>
            <a:chOff x="1085849" y="2933700"/>
            <a:chExt cx="2790826" cy="2619375"/>
          </a:xfrm>
        </p:grpSpPr>
        <p:sp>
          <p:nvSpPr>
            <p:cNvPr id="46" name="弧形 45"/>
            <p:cNvSpPr/>
            <p:nvPr/>
          </p:nvSpPr>
          <p:spPr>
            <a:xfrm>
              <a:off x="1085849" y="2933700"/>
              <a:ext cx="2619375" cy="2619375"/>
            </a:xfrm>
            <a:prstGeom prst="arc">
              <a:avLst>
                <a:gd name="adj1" fmla="val 19185089"/>
                <a:gd name="adj2" fmla="val 2568900"/>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7" name="组合 46"/>
            <p:cNvGrpSpPr/>
            <p:nvPr/>
          </p:nvGrpSpPr>
          <p:grpSpPr>
            <a:xfrm>
              <a:off x="3267075" y="3324225"/>
              <a:ext cx="609600" cy="1885950"/>
              <a:chOff x="3267075" y="3324225"/>
              <a:chExt cx="609600" cy="1885950"/>
            </a:xfrm>
          </p:grpSpPr>
          <p:sp>
            <p:nvSpPr>
              <p:cNvPr id="48" name="椭圆 47"/>
              <p:cNvSpPr/>
              <p:nvPr>
                <p:custDataLst>
                  <p:tags r:id="rId9"/>
                </p:custDataLst>
              </p:nvPr>
            </p:nvSpPr>
            <p:spPr>
              <a:xfrm>
                <a:off x="3333750" y="3324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9" name="椭圆 48"/>
              <p:cNvSpPr/>
              <p:nvPr>
                <p:custDataLst>
                  <p:tags r:id="rId10"/>
                </p:custDataLst>
              </p:nvPr>
            </p:nvSpPr>
            <p:spPr>
              <a:xfrm>
                <a:off x="3514725" y="4095750"/>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椭圆 49"/>
              <p:cNvSpPr/>
              <p:nvPr>
                <p:custDataLst>
                  <p:tags r:id="rId11"/>
                </p:custDataLst>
              </p:nvPr>
            </p:nvSpPr>
            <p:spPr>
              <a:xfrm>
                <a:off x="3267075" y="4848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51" name="矩形 50"/>
          <p:cNvSpPr/>
          <p:nvPr>
            <p:custDataLst>
              <p:tags r:id="rId2"/>
            </p:custDataLst>
          </p:nvPr>
        </p:nvSpPr>
        <p:spPr>
          <a:xfrm>
            <a:off x="3963506" y="2130394"/>
            <a:ext cx="1529080" cy="645160"/>
          </a:xfrm>
          <a:prstGeom prst="rect">
            <a:avLst/>
          </a:prstGeom>
        </p:spPr>
        <p:txBody>
          <a:bodyPr wrap="none">
            <a:spAutoFit/>
          </a:bodyPr>
          <a:lstStyle/>
          <a:p>
            <a:pPr algn="l" defTabSz="914400">
              <a:lnSpc>
                <a:spcPct val="200000"/>
              </a:lnSpc>
            </a:pPr>
            <a:r>
              <a:rPr lang="zh-CN" altLang="en-US" b="1" dirty="0">
                <a:solidFill>
                  <a:srgbClr val="C00000"/>
                </a:solidFill>
                <a:latin typeface="微软雅黑" panose="020B0503020204020204" pitchFamily="34" charset="-122"/>
                <a:ea typeface="微软雅黑" panose="020B0503020204020204" pitchFamily="34" charset="-122"/>
              </a:rPr>
              <a:t>邓小平理论</a:t>
            </a:r>
            <a:r>
              <a:rPr lang="zh-CN" altLang="en-US" sz="1600" b="1" dirty="0">
                <a:solidFill>
                  <a:srgbClr val="C00000"/>
                </a:solidFill>
                <a:latin typeface="微软雅黑" panose="020B0503020204020204" pitchFamily="34" charset="-122"/>
                <a:ea typeface="微软雅黑" panose="020B0503020204020204" pitchFamily="34" charset="-122"/>
              </a:rPr>
              <a:t>：</a:t>
            </a:r>
            <a:endParaRPr lang="zh-CN" altLang="en-US" sz="1600" dirty="0">
              <a:solidFill>
                <a:srgbClr val="333333"/>
              </a:solidFill>
              <a:latin typeface="微软雅黑" panose="020B0503020204020204" pitchFamily="34" charset="-122"/>
              <a:ea typeface="微软雅黑" panose="020B0503020204020204" pitchFamily="34" charset="-122"/>
            </a:endParaRPr>
          </a:p>
        </p:txBody>
      </p:sp>
      <p:sp>
        <p:nvSpPr>
          <p:cNvPr id="52" name="矩形 51"/>
          <p:cNvSpPr/>
          <p:nvPr>
            <p:custDataLst>
              <p:tags r:id="rId3"/>
            </p:custDataLst>
          </p:nvPr>
        </p:nvSpPr>
        <p:spPr>
          <a:xfrm>
            <a:off x="4078922" y="2909539"/>
            <a:ext cx="1554480" cy="645160"/>
          </a:xfrm>
          <a:prstGeom prst="rect">
            <a:avLst/>
          </a:prstGeom>
        </p:spPr>
        <p:txBody>
          <a:bodyPr wrap="none">
            <a:spAutoFit/>
          </a:bodyPr>
          <a:lstStyle/>
          <a:p>
            <a:pPr algn="l" defTabSz="914400">
              <a:lnSpc>
                <a:spcPct val="200000"/>
              </a:lnSpc>
            </a:pPr>
            <a:r>
              <a:rPr lang="zh-CN" altLang="en-US" b="1" dirty="0">
                <a:solidFill>
                  <a:srgbClr val="C00000"/>
                </a:solidFill>
                <a:latin typeface="微软雅黑" panose="020B0503020204020204" pitchFamily="34" charset="-122"/>
                <a:ea typeface="微软雅黑" panose="020B0503020204020204" pitchFamily="34" charset="-122"/>
              </a:rPr>
              <a:t>科学发展观：</a:t>
            </a:r>
            <a:endParaRPr lang="zh-CN" altLang="en-US" sz="1600" dirty="0">
              <a:solidFill>
                <a:srgbClr val="333333"/>
              </a:solidFill>
              <a:latin typeface="微软雅黑" panose="020B0503020204020204" pitchFamily="34" charset="-122"/>
              <a:ea typeface="微软雅黑" panose="020B0503020204020204" pitchFamily="34" charset="-122"/>
            </a:endParaRPr>
          </a:p>
        </p:txBody>
      </p:sp>
      <p:sp>
        <p:nvSpPr>
          <p:cNvPr id="53" name="矩形 52"/>
          <p:cNvSpPr/>
          <p:nvPr>
            <p:custDataLst>
              <p:tags r:id="rId4"/>
            </p:custDataLst>
          </p:nvPr>
        </p:nvSpPr>
        <p:spPr>
          <a:xfrm>
            <a:off x="3862080" y="3922433"/>
            <a:ext cx="1554480" cy="368300"/>
          </a:xfrm>
          <a:prstGeom prst="rect">
            <a:avLst/>
          </a:prstGeom>
        </p:spPr>
        <p:txBody>
          <a:bodyPr wrap="none">
            <a:spAutoFit/>
          </a:bodyPr>
          <a:lstStyle/>
          <a:p>
            <a:pPr algn="l" defTabSz="914400"/>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习近平思想：</a:t>
            </a:r>
            <a:endParaRPr lang="zh-CN" altLang="en-US" sz="1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矩形 54"/>
          <p:cNvSpPr/>
          <p:nvPr>
            <p:custDataLst>
              <p:tags r:id="rId5"/>
            </p:custDataLst>
          </p:nvPr>
        </p:nvSpPr>
        <p:spPr>
          <a:xfrm>
            <a:off x="3484575" y="2423307"/>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01</a:t>
            </a:r>
            <a:endParaRPr lang="zh-CN" altLang="en-US" sz="1200" b="1" dirty="0">
              <a:solidFill>
                <a:prstClr val="white"/>
              </a:solidFill>
              <a:latin typeface="等线" panose="02010600030101010101" charset="-122"/>
            </a:endParaRPr>
          </a:p>
        </p:txBody>
      </p:sp>
      <p:sp>
        <p:nvSpPr>
          <p:cNvPr id="56" name="矩形 55"/>
          <p:cNvSpPr/>
          <p:nvPr>
            <p:custDataLst>
              <p:tags r:id="rId6"/>
            </p:custDataLst>
          </p:nvPr>
        </p:nvSpPr>
        <p:spPr>
          <a:xfrm>
            <a:off x="3675075" y="3185307"/>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02</a:t>
            </a:r>
            <a:endParaRPr lang="zh-CN" altLang="en-US" sz="1200" b="1" dirty="0">
              <a:solidFill>
                <a:prstClr val="white"/>
              </a:solidFill>
              <a:latin typeface="等线" panose="02010600030101010101" charset="-122"/>
            </a:endParaRPr>
          </a:p>
        </p:txBody>
      </p:sp>
      <p:sp>
        <p:nvSpPr>
          <p:cNvPr id="57" name="矩形 56"/>
          <p:cNvSpPr/>
          <p:nvPr>
            <p:custDataLst>
              <p:tags r:id="rId7"/>
            </p:custDataLst>
          </p:nvPr>
        </p:nvSpPr>
        <p:spPr>
          <a:xfrm>
            <a:off x="3408375" y="3939687"/>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03</a:t>
            </a:r>
            <a:endParaRPr lang="zh-CN" altLang="en-US" sz="1200" b="1" dirty="0">
              <a:solidFill>
                <a:prstClr val="white"/>
              </a:solidFill>
              <a:latin typeface="等线" panose="02010600030101010101" charset="-122"/>
            </a:endParaRPr>
          </a:p>
        </p:txBody>
      </p:sp>
      <p:sp>
        <p:nvSpPr>
          <p:cNvPr id="58" name="矩形: 圆角 57"/>
          <p:cNvSpPr/>
          <p:nvPr/>
        </p:nvSpPr>
        <p:spPr>
          <a:xfrm>
            <a:off x="5426710" y="2264410"/>
            <a:ext cx="2117725" cy="54991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矩形 58"/>
          <p:cNvSpPr/>
          <p:nvPr/>
        </p:nvSpPr>
        <p:spPr>
          <a:xfrm>
            <a:off x="4884264" y="2358588"/>
            <a:ext cx="3153826" cy="368300"/>
          </a:xfrm>
          <a:prstGeom prst="rect">
            <a:avLst/>
          </a:prstGeom>
        </p:spPr>
        <p:txBody>
          <a:bodyPr wrap="square">
            <a:spAutoFit/>
          </a:bodyPr>
          <a:lstStyle/>
          <a:p>
            <a:pPr algn="ctr" defTabSz="914400"/>
            <a:r>
              <a:rPr lang="en-US" altLang="zh-CN" b="1" dirty="0">
                <a:solidFill>
                  <a:srgbClr val="BE230B"/>
                </a:solidFill>
                <a:latin typeface="微软雅黑" panose="020B0503020204020204" pitchFamily="34" charset="-122"/>
                <a:ea typeface="微软雅黑" panose="020B0503020204020204" pitchFamily="34" charset="-122"/>
              </a:rPr>
              <a:t>”</a:t>
            </a:r>
            <a:r>
              <a:rPr lang="zh-CN" altLang="en-US" b="1" dirty="0">
                <a:solidFill>
                  <a:srgbClr val="BE230B"/>
                </a:solidFill>
                <a:latin typeface="微软雅黑" panose="020B0503020204020204" pitchFamily="34" charset="-122"/>
                <a:ea typeface="微软雅黑" panose="020B0503020204020204" pitchFamily="34" charset="-122"/>
              </a:rPr>
              <a:t>发展是硬道理</a:t>
            </a:r>
            <a:r>
              <a:rPr lang="en-US" altLang="zh-CN" b="1" dirty="0">
                <a:solidFill>
                  <a:srgbClr val="BE230B"/>
                </a:solidFill>
                <a:latin typeface="微软雅黑" panose="020B0503020204020204" pitchFamily="34" charset="-122"/>
                <a:ea typeface="微软雅黑" panose="020B0503020204020204" pitchFamily="34" charset="-122"/>
              </a:rPr>
              <a:t>“</a:t>
            </a:r>
          </a:p>
        </p:txBody>
      </p:sp>
      <p:sp>
        <p:nvSpPr>
          <p:cNvPr id="60" name="矩形: 圆角 59"/>
          <p:cNvSpPr/>
          <p:nvPr/>
        </p:nvSpPr>
        <p:spPr>
          <a:xfrm>
            <a:off x="8300720" y="2270760"/>
            <a:ext cx="1771650" cy="529590"/>
          </a:xfrm>
          <a:prstGeom prst="roundRect">
            <a:avLst>
              <a:gd name="adj" fmla="val 19288"/>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箭头: 下 60"/>
          <p:cNvSpPr/>
          <p:nvPr/>
        </p:nvSpPr>
        <p:spPr>
          <a:xfrm rot="16200000">
            <a:off x="7804785" y="2293620"/>
            <a:ext cx="360680" cy="451485"/>
          </a:xfrm>
          <a:prstGeom prst="downArrow">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 name="矩形 61"/>
          <p:cNvSpPr/>
          <p:nvPr/>
        </p:nvSpPr>
        <p:spPr>
          <a:xfrm>
            <a:off x="8399130" y="2359485"/>
            <a:ext cx="1554480" cy="368300"/>
          </a:xfrm>
          <a:prstGeom prst="rect">
            <a:avLst/>
          </a:prstGeom>
        </p:spPr>
        <p:txBody>
          <a:bodyPr wrap="none">
            <a:spAutoFit/>
          </a:bodyPr>
          <a:lstStyle/>
          <a:p>
            <a:pPr defTabSz="914400"/>
            <a:r>
              <a:rPr lang="zh-CN" altLang="en-US" b="1" dirty="0">
                <a:solidFill>
                  <a:prstClr val="white"/>
                </a:solidFill>
                <a:latin typeface="微软雅黑" panose="020B0503020204020204" pitchFamily="34" charset="-122"/>
                <a:ea typeface="微软雅黑" panose="020B0503020204020204" pitchFamily="34" charset="-122"/>
              </a:rPr>
              <a:t>经济结构升级</a:t>
            </a:r>
          </a:p>
        </p:txBody>
      </p:sp>
      <p:sp>
        <p:nvSpPr>
          <p:cNvPr id="2" name="矩形: 圆角 57"/>
          <p:cNvSpPr/>
          <p:nvPr/>
        </p:nvSpPr>
        <p:spPr>
          <a:xfrm>
            <a:off x="5495290" y="3052445"/>
            <a:ext cx="2117725" cy="54991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 name="矩形 2"/>
          <p:cNvSpPr/>
          <p:nvPr/>
        </p:nvSpPr>
        <p:spPr>
          <a:xfrm>
            <a:off x="4952844" y="3146623"/>
            <a:ext cx="3153826" cy="368300"/>
          </a:xfrm>
          <a:prstGeom prst="rect">
            <a:avLst/>
          </a:prstGeom>
        </p:spPr>
        <p:txBody>
          <a:bodyPr wrap="squar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sym typeface="+mn-ea"/>
              </a:rPr>
              <a:t>统筹城乡发展</a:t>
            </a:r>
          </a:p>
        </p:txBody>
      </p:sp>
      <p:sp>
        <p:nvSpPr>
          <p:cNvPr id="4" name="矩形: 圆角 59"/>
          <p:cNvSpPr/>
          <p:nvPr/>
        </p:nvSpPr>
        <p:spPr>
          <a:xfrm>
            <a:off x="8369300" y="3058795"/>
            <a:ext cx="1771650" cy="529590"/>
          </a:xfrm>
          <a:prstGeom prst="roundRect">
            <a:avLst>
              <a:gd name="adj" fmla="val 19288"/>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 name="箭头: 下 60"/>
          <p:cNvSpPr/>
          <p:nvPr/>
        </p:nvSpPr>
        <p:spPr>
          <a:xfrm rot="16200000">
            <a:off x="7873365" y="3081655"/>
            <a:ext cx="360680" cy="451485"/>
          </a:xfrm>
          <a:prstGeom prst="downArrow">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8353410" y="3147520"/>
            <a:ext cx="1783080" cy="368300"/>
          </a:xfrm>
          <a:prstGeom prst="rect">
            <a:avLst/>
          </a:prstGeom>
        </p:spPr>
        <p:txBody>
          <a:bodyPr wrap="none">
            <a:spAutoFit/>
          </a:bodyPr>
          <a:lstStyle/>
          <a:p>
            <a:pPr defTabSz="914400"/>
            <a:r>
              <a:rPr lang="zh-CN" altLang="en-US" b="1" dirty="0">
                <a:solidFill>
                  <a:prstClr val="white"/>
                </a:solidFill>
                <a:latin typeface="微软雅黑" panose="020B0503020204020204" pitchFamily="34" charset="-122"/>
                <a:ea typeface="微软雅黑" panose="020B0503020204020204" pitchFamily="34" charset="-122"/>
              </a:rPr>
              <a:t>传统产业智能化</a:t>
            </a:r>
          </a:p>
        </p:txBody>
      </p:sp>
      <p:sp>
        <p:nvSpPr>
          <p:cNvPr id="21" name="矩形: 圆角 57"/>
          <p:cNvSpPr/>
          <p:nvPr/>
        </p:nvSpPr>
        <p:spPr>
          <a:xfrm>
            <a:off x="5321935" y="3813810"/>
            <a:ext cx="1610360" cy="54991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矩形 21"/>
          <p:cNvSpPr/>
          <p:nvPr/>
        </p:nvSpPr>
        <p:spPr>
          <a:xfrm>
            <a:off x="4582639" y="3906718"/>
            <a:ext cx="3153826" cy="368300"/>
          </a:xfrm>
          <a:prstGeom prst="rect">
            <a:avLst/>
          </a:prstGeom>
        </p:spPr>
        <p:txBody>
          <a:bodyPr wrap="squar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sym typeface="+mn-ea"/>
              </a:rPr>
              <a:t>新质生产力</a:t>
            </a:r>
          </a:p>
        </p:txBody>
      </p:sp>
      <p:sp>
        <p:nvSpPr>
          <p:cNvPr id="23" name="矩形: 圆角 59"/>
          <p:cNvSpPr/>
          <p:nvPr/>
        </p:nvSpPr>
        <p:spPr>
          <a:xfrm>
            <a:off x="7704455" y="3820160"/>
            <a:ext cx="2224405" cy="529590"/>
          </a:xfrm>
          <a:prstGeom prst="roundRect">
            <a:avLst>
              <a:gd name="adj" fmla="val 19288"/>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4" name="箭头: 下 60"/>
          <p:cNvSpPr/>
          <p:nvPr/>
        </p:nvSpPr>
        <p:spPr>
          <a:xfrm rot="16200000">
            <a:off x="7134225" y="3839845"/>
            <a:ext cx="360680" cy="451485"/>
          </a:xfrm>
          <a:prstGeom prst="downArrow">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矩形 24"/>
          <p:cNvSpPr/>
          <p:nvPr/>
        </p:nvSpPr>
        <p:spPr>
          <a:xfrm>
            <a:off x="7688565" y="3908885"/>
            <a:ext cx="2240280" cy="368300"/>
          </a:xfrm>
          <a:prstGeom prst="rect">
            <a:avLst/>
          </a:prstGeom>
        </p:spPr>
        <p:txBody>
          <a:bodyPr wrap="none">
            <a:spAutoFit/>
          </a:bodyPr>
          <a:lstStyle/>
          <a:p>
            <a:pPr defTabSz="914400"/>
            <a:r>
              <a:rPr lang="zh-CN" altLang="en-US" b="1" dirty="0">
                <a:solidFill>
                  <a:prstClr val="white"/>
                </a:solidFill>
                <a:latin typeface="微软雅黑" panose="020B0503020204020204" pitchFamily="34" charset="-122"/>
                <a:ea typeface="微软雅黑" panose="020B0503020204020204" pitchFamily="34" charset="-122"/>
              </a:rPr>
              <a:t>科技创新驱动现代化</a:t>
            </a:r>
          </a:p>
        </p:txBody>
      </p:sp>
      <p:sp>
        <p:nvSpPr>
          <p:cNvPr id="26" name="矩形: 对角圆角 43"/>
          <p:cNvSpPr/>
          <p:nvPr>
            <p:custDataLst>
              <p:tags r:id="rId8"/>
            </p:custDataLst>
          </p:nvPr>
        </p:nvSpPr>
        <p:spPr>
          <a:xfrm>
            <a:off x="1689100" y="4581525"/>
            <a:ext cx="9245600" cy="690245"/>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1727200" y="4541009"/>
            <a:ext cx="9207500" cy="737235"/>
          </a:xfrm>
          <a:prstGeom prst="rect">
            <a:avLst/>
          </a:prstGeom>
        </p:spPr>
        <p:txBody>
          <a:bodyPr wrap="square">
            <a:spAutoFit/>
          </a:bodyPr>
          <a:lstStyle/>
          <a:p>
            <a:pPr defTabSz="914400">
              <a:lnSpc>
                <a:spcPct val="150000"/>
              </a:lnSpc>
            </a:pPr>
            <a:r>
              <a:rPr lang="zh-CN" altLang="en-US" sz="1400" dirty="0">
                <a:solidFill>
                  <a:srgbClr val="222222"/>
                </a:solidFill>
                <a:latin typeface="微软雅黑" panose="020B0503020204020204" pitchFamily="34" charset="-122"/>
                <a:ea typeface="微软雅黑" panose="020B0503020204020204" pitchFamily="34" charset="-122"/>
              </a:rPr>
              <a:t>从</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发展是硬道理</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到</a:t>
            </a:r>
            <a:r>
              <a:rPr lang="zh-CN" altLang="en-US" sz="1400" b="1" dirty="0">
                <a:solidFill>
                  <a:srgbClr val="C00000"/>
                </a:solidFill>
                <a:latin typeface="微软雅黑" panose="020B0503020204020204" pitchFamily="34" charset="-122"/>
                <a:ea typeface="微软雅黑" panose="020B0503020204020204" pitchFamily="34" charset="-122"/>
              </a:rPr>
              <a:t>新质生产力</a:t>
            </a:r>
            <a:r>
              <a:rPr lang="zh-CN" altLang="en-US" sz="1400" dirty="0">
                <a:solidFill>
                  <a:srgbClr val="222222"/>
                </a:solidFill>
                <a:latin typeface="微软雅黑" panose="020B0503020204020204" pitchFamily="34" charset="-122"/>
                <a:ea typeface="微软雅黑" panose="020B0503020204020204" pitchFamily="34" charset="-122"/>
              </a:rPr>
              <a:t>，中国特色社会主义理论体系始终以发展为主线，通过</a:t>
            </a:r>
            <a:r>
              <a:rPr lang="zh-CN" altLang="en-US" sz="1400" b="1" dirty="0">
                <a:solidFill>
                  <a:srgbClr val="C00000"/>
                </a:solidFill>
                <a:latin typeface="微软雅黑" panose="020B0503020204020204" pitchFamily="34" charset="-122"/>
                <a:ea typeface="微软雅黑" panose="020B0503020204020204" pitchFamily="34" charset="-122"/>
              </a:rPr>
              <a:t>科技创新</a:t>
            </a:r>
            <a:r>
              <a:rPr lang="zh-CN" altLang="en-US" sz="1400" dirty="0">
                <a:solidFill>
                  <a:srgbClr val="222222"/>
                </a:solidFill>
                <a:latin typeface="微软雅黑" panose="020B0503020204020204" pitchFamily="34" charset="-122"/>
                <a:ea typeface="微软雅黑" panose="020B0503020204020204" pitchFamily="34" charset="-122"/>
              </a:rPr>
              <a:t>驱动经济结构升级，推动传统产业</a:t>
            </a:r>
            <a:r>
              <a:rPr lang="zh-CN" altLang="en-US" sz="1400" b="1" dirty="0">
                <a:solidFill>
                  <a:srgbClr val="C00000"/>
                </a:solidFill>
                <a:latin typeface="微软雅黑" panose="020B0503020204020204" pitchFamily="34" charset="-122"/>
                <a:ea typeface="微软雅黑" panose="020B0503020204020204" pitchFamily="34" charset="-122"/>
              </a:rPr>
              <a:t>智能化转型</a:t>
            </a:r>
            <a:r>
              <a:rPr lang="zh-CN" altLang="en-US" sz="1400" dirty="0">
                <a:solidFill>
                  <a:srgbClr val="222222"/>
                </a:solidFill>
                <a:latin typeface="微软雅黑" panose="020B0503020204020204" pitchFamily="34" charset="-122"/>
                <a:ea typeface="微软雅黑" panose="020B0503020204020204" pitchFamily="34" charset="-122"/>
              </a:rPr>
              <a:t>，为高质量发展和中国式现代化提供理论根基与实践路径。</a:t>
            </a:r>
          </a:p>
        </p:txBody>
      </p:sp>
      <p:pic>
        <p:nvPicPr>
          <p:cNvPr id="27" name="图片 26" descr="9">
            <a:extLst>
              <a:ext uri="{FF2B5EF4-FFF2-40B4-BE49-F238E27FC236}">
                <a16:creationId xmlns:a16="http://schemas.microsoft.com/office/drawing/2014/main" id="{1F62FC56-39C6-91C5-4050-2AD45C3603FB}"/>
              </a:ext>
            </a:extLst>
          </p:cNvPr>
          <p:cNvPicPr>
            <a:picLocks noChangeAspect="1"/>
          </p:cNvPicPr>
          <p:nvPr/>
        </p:nvPicPr>
        <p:blipFill>
          <a:blip r:embed="rId14"/>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28" name="Picture 4" descr="北京商报制图">
            <a:extLst>
              <a:ext uri="{FF2B5EF4-FFF2-40B4-BE49-F238E27FC236}">
                <a16:creationId xmlns:a16="http://schemas.microsoft.com/office/drawing/2014/main" id="{10C8432B-66FE-0D1C-1815-A1E775DEA54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14:presetBounceEnd="46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46000">
                                          <p:cBhvr additive="base">
                                            <p:cTn id="18"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fill="hold"/>
                                            <p:tgtEl>
                                              <p:spTgt spid="51"/>
                                            </p:tgtEl>
                                            <p:attrNameLst>
                                              <p:attrName>ppt_x</p:attrName>
                                            </p:attrNameLst>
                                          </p:cBhvr>
                                          <p:tavLst>
                                            <p:tav tm="0">
                                              <p:val>
                                                <p:strVal val="#ppt_x"/>
                                              </p:val>
                                            </p:tav>
                                            <p:tav tm="100000">
                                              <p:val>
                                                <p:strVal val="#ppt_x"/>
                                              </p:val>
                                            </p:tav>
                                          </p:tavLst>
                                        </p:anim>
                                        <p:anim calcmode="lin" valueType="num">
                                          <p:cBhvr>
                                            <p:cTn id="50" dur="1000" fill="hold"/>
                                            <p:tgtEl>
                                              <p:spTgt spid="5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1000"/>
                                            <p:tgtEl>
                                              <p:spTgt spid="52"/>
                                            </p:tgtEl>
                                          </p:cBhvr>
                                        </p:animEffect>
                                        <p:anim calcmode="lin" valueType="num">
                                          <p:cBhvr>
                                            <p:cTn id="54" dur="1000" fill="hold"/>
                                            <p:tgtEl>
                                              <p:spTgt spid="52"/>
                                            </p:tgtEl>
                                            <p:attrNameLst>
                                              <p:attrName>ppt_x</p:attrName>
                                            </p:attrNameLst>
                                          </p:cBhvr>
                                          <p:tavLst>
                                            <p:tav tm="0">
                                              <p:val>
                                                <p:strVal val="#ppt_x"/>
                                              </p:val>
                                            </p:tav>
                                            <p:tav tm="100000">
                                              <p:val>
                                                <p:strVal val="#ppt_x"/>
                                              </p:val>
                                            </p:tav>
                                          </p:tavLst>
                                        </p:anim>
                                        <p:anim calcmode="lin" valueType="num">
                                          <p:cBhvr>
                                            <p:cTn id="55" dur="1000" fill="hold"/>
                                            <p:tgtEl>
                                              <p:spTgt spid="5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1000"/>
                                            <p:tgtEl>
                                              <p:spTgt spid="53"/>
                                            </p:tgtEl>
                                          </p:cBhvr>
                                        </p:animEffect>
                                        <p:anim calcmode="lin" valueType="num">
                                          <p:cBhvr>
                                            <p:cTn id="59" dur="1000" fill="hold"/>
                                            <p:tgtEl>
                                              <p:spTgt spid="53"/>
                                            </p:tgtEl>
                                            <p:attrNameLst>
                                              <p:attrName>ppt_x</p:attrName>
                                            </p:attrNameLst>
                                          </p:cBhvr>
                                          <p:tavLst>
                                            <p:tav tm="0">
                                              <p:val>
                                                <p:strVal val="#ppt_x"/>
                                              </p:val>
                                            </p:tav>
                                            <p:tav tm="100000">
                                              <p:val>
                                                <p:strVal val="#ppt_x"/>
                                              </p:val>
                                            </p:tav>
                                          </p:tavLst>
                                        </p:anim>
                                        <p:anim calcmode="lin" valueType="num">
                                          <p:cBhvr>
                                            <p:cTn id="60" dur="1000" fill="hold"/>
                                            <p:tgtEl>
                                              <p:spTgt spid="5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1000"/>
                                            <p:tgtEl>
                                              <p:spTgt spid="57"/>
                                            </p:tgtEl>
                                          </p:cBhvr>
                                        </p:animEffect>
                                        <p:anim calcmode="lin" valueType="num">
                                          <p:cBhvr>
                                            <p:cTn id="74" dur="1000" fill="hold"/>
                                            <p:tgtEl>
                                              <p:spTgt spid="57"/>
                                            </p:tgtEl>
                                            <p:attrNameLst>
                                              <p:attrName>ppt_x</p:attrName>
                                            </p:attrNameLst>
                                          </p:cBhvr>
                                          <p:tavLst>
                                            <p:tav tm="0">
                                              <p:val>
                                                <p:strVal val="#ppt_x"/>
                                              </p:val>
                                            </p:tav>
                                            <p:tav tm="100000">
                                              <p:val>
                                                <p:strVal val="#ppt_x"/>
                                              </p:val>
                                            </p:tav>
                                          </p:tavLst>
                                        </p:anim>
                                        <p:anim calcmode="lin" valueType="num">
                                          <p:cBhvr>
                                            <p:cTn id="75" dur="1000" fill="hold"/>
                                            <p:tgtEl>
                                              <p:spTgt spid="57"/>
                                            </p:tgtEl>
                                            <p:attrNameLst>
                                              <p:attrName>ppt_y</p:attrName>
                                            </p:attrNameLst>
                                          </p:cBhvr>
                                          <p:tavLst>
                                            <p:tav tm="0">
                                              <p:val>
                                                <p:strVal val="#ppt_y+.1"/>
                                              </p:val>
                                            </p:tav>
                                            <p:tav tm="100000">
                                              <p:val>
                                                <p:strVal val="#ppt_y"/>
                                              </p:val>
                                            </p:tav>
                                          </p:tavLst>
                                        </p:anim>
                                      </p:childTnLst>
                                    </p:cTn>
                                  </p:par>
                                </p:childTnLst>
                              </p:cTn>
                            </p:par>
                            <p:par>
                              <p:cTn id="76" fill="hold">
                                <p:stCondLst>
                                  <p:cond delay="2500"/>
                                </p:stCondLst>
                                <p:childTnLst>
                                  <p:par>
                                    <p:cTn id="77" presetID="42"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1000"/>
                                            <p:tgtEl>
                                              <p:spTgt spid="58"/>
                                            </p:tgtEl>
                                          </p:cBhvr>
                                        </p:animEffect>
                                        <p:anim calcmode="lin" valueType="num">
                                          <p:cBhvr>
                                            <p:cTn id="80" dur="1000" fill="hold"/>
                                            <p:tgtEl>
                                              <p:spTgt spid="58"/>
                                            </p:tgtEl>
                                            <p:attrNameLst>
                                              <p:attrName>ppt_x</p:attrName>
                                            </p:attrNameLst>
                                          </p:cBhvr>
                                          <p:tavLst>
                                            <p:tav tm="0">
                                              <p:val>
                                                <p:strVal val="#ppt_x"/>
                                              </p:val>
                                            </p:tav>
                                            <p:tav tm="100000">
                                              <p:val>
                                                <p:strVal val="#ppt_x"/>
                                              </p:val>
                                            </p:tav>
                                          </p:tavLst>
                                        </p:anim>
                                        <p:anim calcmode="lin" valueType="num">
                                          <p:cBhvr>
                                            <p:cTn id="81" dur="1000" fill="hold"/>
                                            <p:tgtEl>
                                              <p:spTgt spid="5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1000"/>
                                            <p:tgtEl>
                                              <p:spTgt spid="59"/>
                                            </p:tgtEl>
                                          </p:cBhvr>
                                        </p:animEffect>
                                        <p:anim calcmode="lin" valueType="num">
                                          <p:cBhvr>
                                            <p:cTn id="85" dur="1000" fill="hold"/>
                                            <p:tgtEl>
                                              <p:spTgt spid="59"/>
                                            </p:tgtEl>
                                            <p:attrNameLst>
                                              <p:attrName>ppt_x</p:attrName>
                                            </p:attrNameLst>
                                          </p:cBhvr>
                                          <p:tavLst>
                                            <p:tav tm="0">
                                              <p:val>
                                                <p:strVal val="#ppt_x"/>
                                              </p:val>
                                            </p:tav>
                                            <p:tav tm="100000">
                                              <p:val>
                                                <p:strVal val="#ppt_x"/>
                                              </p:val>
                                            </p:tav>
                                          </p:tavLst>
                                        </p:anim>
                                        <p:anim calcmode="lin" valueType="num">
                                          <p:cBhvr>
                                            <p:cTn id="86" dur="1000" fill="hold"/>
                                            <p:tgtEl>
                                              <p:spTgt spid="5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1000"/>
                                            <p:tgtEl>
                                              <p:spTgt spid="60"/>
                                            </p:tgtEl>
                                          </p:cBhvr>
                                        </p:animEffect>
                                        <p:anim calcmode="lin" valueType="num">
                                          <p:cBhvr>
                                            <p:cTn id="90" dur="1000" fill="hold"/>
                                            <p:tgtEl>
                                              <p:spTgt spid="60"/>
                                            </p:tgtEl>
                                            <p:attrNameLst>
                                              <p:attrName>ppt_x</p:attrName>
                                            </p:attrNameLst>
                                          </p:cBhvr>
                                          <p:tavLst>
                                            <p:tav tm="0">
                                              <p:val>
                                                <p:strVal val="#ppt_x"/>
                                              </p:val>
                                            </p:tav>
                                            <p:tav tm="100000">
                                              <p:val>
                                                <p:strVal val="#ppt_x"/>
                                              </p:val>
                                            </p:tav>
                                          </p:tavLst>
                                        </p:anim>
                                        <p:anim calcmode="lin" valueType="num">
                                          <p:cBhvr>
                                            <p:cTn id="91" dur="1000" fill="hold"/>
                                            <p:tgtEl>
                                              <p:spTgt spid="6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1000"/>
                                            <p:tgtEl>
                                              <p:spTgt spid="61"/>
                                            </p:tgtEl>
                                          </p:cBhvr>
                                        </p:animEffect>
                                        <p:anim calcmode="lin" valueType="num">
                                          <p:cBhvr>
                                            <p:cTn id="95" dur="1000" fill="hold"/>
                                            <p:tgtEl>
                                              <p:spTgt spid="61"/>
                                            </p:tgtEl>
                                            <p:attrNameLst>
                                              <p:attrName>ppt_x</p:attrName>
                                            </p:attrNameLst>
                                          </p:cBhvr>
                                          <p:tavLst>
                                            <p:tav tm="0">
                                              <p:val>
                                                <p:strVal val="#ppt_x"/>
                                              </p:val>
                                            </p:tav>
                                            <p:tav tm="100000">
                                              <p:val>
                                                <p:strVal val="#ppt_x"/>
                                              </p:val>
                                            </p:tav>
                                          </p:tavLst>
                                        </p:anim>
                                        <p:anim calcmode="lin" valueType="num">
                                          <p:cBhvr>
                                            <p:cTn id="96" dur="1000" fill="hold"/>
                                            <p:tgtEl>
                                              <p:spTgt spid="6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1000"/>
                                            <p:tgtEl>
                                              <p:spTgt spid="62"/>
                                            </p:tgtEl>
                                          </p:cBhvr>
                                        </p:animEffect>
                                        <p:anim calcmode="lin" valueType="num">
                                          <p:cBhvr>
                                            <p:cTn id="100" dur="1000" fill="hold"/>
                                            <p:tgtEl>
                                              <p:spTgt spid="62"/>
                                            </p:tgtEl>
                                            <p:attrNameLst>
                                              <p:attrName>ppt_x</p:attrName>
                                            </p:attrNameLst>
                                          </p:cBhvr>
                                          <p:tavLst>
                                            <p:tav tm="0">
                                              <p:val>
                                                <p:strVal val="#ppt_x"/>
                                              </p:val>
                                            </p:tav>
                                            <p:tav tm="100000">
                                              <p:val>
                                                <p:strVal val="#ppt_x"/>
                                              </p:val>
                                            </p:tav>
                                          </p:tavLst>
                                        </p:anim>
                                        <p:anim calcmode="lin" valueType="num">
                                          <p:cBhvr>
                                            <p:cTn id="101" dur="1000" fill="hold"/>
                                            <p:tgtEl>
                                              <p:spTgt spid="62"/>
                                            </p:tgtEl>
                                            <p:attrNameLst>
                                              <p:attrName>ppt_y</p:attrName>
                                            </p:attrNameLst>
                                          </p:cBhvr>
                                          <p:tavLst>
                                            <p:tav tm="0">
                                              <p:val>
                                                <p:strVal val="#ppt_y+.1"/>
                                              </p:val>
                                            </p:tav>
                                            <p:tav tm="100000">
                                              <p:val>
                                                <p:strVal val="#ppt_y"/>
                                              </p:val>
                                            </p:tav>
                                          </p:tavLst>
                                        </p:anim>
                                      </p:childTnLst>
                                    </p:cTn>
                                  </p:par>
                                </p:childTnLst>
                              </p:cTn>
                            </p:par>
                            <p:par>
                              <p:cTn id="102" fill="hold">
                                <p:stCondLst>
                                  <p:cond delay="3500"/>
                                </p:stCondLst>
                                <p:childTnLst>
                                  <p:par>
                                    <p:cTn id="103" presetID="47" presetClass="entr" presetSubtype="0" fill="hold" nodeType="after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1000"/>
                                            <p:tgtEl>
                                              <p:spTgt spid="27"/>
                                            </p:tgtEl>
                                          </p:cBhvr>
                                        </p:animEffect>
                                        <p:anim calcmode="lin" valueType="num">
                                          <p:cBhvr>
                                            <p:cTn id="106" dur="1000" fill="hold"/>
                                            <p:tgtEl>
                                              <p:spTgt spid="27"/>
                                            </p:tgtEl>
                                            <p:attrNameLst>
                                              <p:attrName>ppt_x</p:attrName>
                                            </p:attrNameLst>
                                          </p:cBhvr>
                                          <p:tavLst>
                                            <p:tav tm="0">
                                              <p:val>
                                                <p:strVal val="#ppt_x"/>
                                              </p:val>
                                            </p:tav>
                                            <p:tav tm="100000">
                                              <p:val>
                                                <p:strVal val="#ppt_x"/>
                                              </p:val>
                                            </p:tav>
                                          </p:tavLst>
                                        </p:anim>
                                        <p:anim calcmode="lin" valueType="num">
                                          <p:cBhvr>
                                            <p:cTn id="10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43" grpId="0" bldLvl="0" animBg="1"/>
          <p:bldP spid="44" grpId="0"/>
          <p:bldP spid="51" grpId="0"/>
          <p:bldP spid="52" grpId="0"/>
          <p:bldP spid="53" grpId="0"/>
          <p:bldP spid="55" grpId="0"/>
          <p:bldP spid="56" grpId="0"/>
          <p:bldP spid="57" grpId="0"/>
          <p:bldP spid="58" grpId="0" bldLvl="0" animBg="1"/>
          <p:bldP spid="59" grpId="0"/>
          <p:bldP spid="60" grpId="0" bldLvl="0" animBg="1"/>
          <p:bldP spid="61" grpId="0" bldLvl="0" animBg="1"/>
          <p:bldP spid="6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fill="hold"/>
                                            <p:tgtEl>
                                              <p:spTgt spid="51"/>
                                            </p:tgtEl>
                                            <p:attrNameLst>
                                              <p:attrName>ppt_x</p:attrName>
                                            </p:attrNameLst>
                                          </p:cBhvr>
                                          <p:tavLst>
                                            <p:tav tm="0">
                                              <p:val>
                                                <p:strVal val="#ppt_x"/>
                                              </p:val>
                                            </p:tav>
                                            <p:tav tm="100000">
                                              <p:val>
                                                <p:strVal val="#ppt_x"/>
                                              </p:val>
                                            </p:tav>
                                          </p:tavLst>
                                        </p:anim>
                                        <p:anim calcmode="lin" valueType="num">
                                          <p:cBhvr>
                                            <p:cTn id="50" dur="1000" fill="hold"/>
                                            <p:tgtEl>
                                              <p:spTgt spid="5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1000"/>
                                            <p:tgtEl>
                                              <p:spTgt spid="52"/>
                                            </p:tgtEl>
                                          </p:cBhvr>
                                        </p:animEffect>
                                        <p:anim calcmode="lin" valueType="num">
                                          <p:cBhvr>
                                            <p:cTn id="54" dur="1000" fill="hold"/>
                                            <p:tgtEl>
                                              <p:spTgt spid="52"/>
                                            </p:tgtEl>
                                            <p:attrNameLst>
                                              <p:attrName>ppt_x</p:attrName>
                                            </p:attrNameLst>
                                          </p:cBhvr>
                                          <p:tavLst>
                                            <p:tav tm="0">
                                              <p:val>
                                                <p:strVal val="#ppt_x"/>
                                              </p:val>
                                            </p:tav>
                                            <p:tav tm="100000">
                                              <p:val>
                                                <p:strVal val="#ppt_x"/>
                                              </p:val>
                                            </p:tav>
                                          </p:tavLst>
                                        </p:anim>
                                        <p:anim calcmode="lin" valueType="num">
                                          <p:cBhvr>
                                            <p:cTn id="55" dur="1000" fill="hold"/>
                                            <p:tgtEl>
                                              <p:spTgt spid="5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1000"/>
                                            <p:tgtEl>
                                              <p:spTgt spid="53"/>
                                            </p:tgtEl>
                                          </p:cBhvr>
                                        </p:animEffect>
                                        <p:anim calcmode="lin" valueType="num">
                                          <p:cBhvr>
                                            <p:cTn id="59" dur="1000" fill="hold"/>
                                            <p:tgtEl>
                                              <p:spTgt spid="53"/>
                                            </p:tgtEl>
                                            <p:attrNameLst>
                                              <p:attrName>ppt_x</p:attrName>
                                            </p:attrNameLst>
                                          </p:cBhvr>
                                          <p:tavLst>
                                            <p:tav tm="0">
                                              <p:val>
                                                <p:strVal val="#ppt_x"/>
                                              </p:val>
                                            </p:tav>
                                            <p:tav tm="100000">
                                              <p:val>
                                                <p:strVal val="#ppt_x"/>
                                              </p:val>
                                            </p:tav>
                                          </p:tavLst>
                                        </p:anim>
                                        <p:anim calcmode="lin" valueType="num">
                                          <p:cBhvr>
                                            <p:cTn id="60" dur="1000" fill="hold"/>
                                            <p:tgtEl>
                                              <p:spTgt spid="5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1000"/>
                                            <p:tgtEl>
                                              <p:spTgt spid="57"/>
                                            </p:tgtEl>
                                          </p:cBhvr>
                                        </p:animEffect>
                                        <p:anim calcmode="lin" valueType="num">
                                          <p:cBhvr>
                                            <p:cTn id="74" dur="1000" fill="hold"/>
                                            <p:tgtEl>
                                              <p:spTgt spid="57"/>
                                            </p:tgtEl>
                                            <p:attrNameLst>
                                              <p:attrName>ppt_x</p:attrName>
                                            </p:attrNameLst>
                                          </p:cBhvr>
                                          <p:tavLst>
                                            <p:tav tm="0">
                                              <p:val>
                                                <p:strVal val="#ppt_x"/>
                                              </p:val>
                                            </p:tav>
                                            <p:tav tm="100000">
                                              <p:val>
                                                <p:strVal val="#ppt_x"/>
                                              </p:val>
                                            </p:tav>
                                          </p:tavLst>
                                        </p:anim>
                                        <p:anim calcmode="lin" valueType="num">
                                          <p:cBhvr>
                                            <p:cTn id="75" dur="1000" fill="hold"/>
                                            <p:tgtEl>
                                              <p:spTgt spid="57"/>
                                            </p:tgtEl>
                                            <p:attrNameLst>
                                              <p:attrName>ppt_y</p:attrName>
                                            </p:attrNameLst>
                                          </p:cBhvr>
                                          <p:tavLst>
                                            <p:tav tm="0">
                                              <p:val>
                                                <p:strVal val="#ppt_y+.1"/>
                                              </p:val>
                                            </p:tav>
                                            <p:tav tm="100000">
                                              <p:val>
                                                <p:strVal val="#ppt_y"/>
                                              </p:val>
                                            </p:tav>
                                          </p:tavLst>
                                        </p:anim>
                                      </p:childTnLst>
                                    </p:cTn>
                                  </p:par>
                                </p:childTnLst>
                              </p:cTn>
                            </p:par>
                            <p:par>
                              <p:cTn id="76" fill="hold">
                                <p:stCondLst>
                                  <p:cond delay="2500"/>
                                </p:stCondLst>
                                <p:childTnLst>
                                  <p:par>
                                    <p:cTn id="77" presetID="42"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1000"/>
                                            <p:tgtEl>
                                              <p:spTgt spid="58"/>
                                            </p:tgtEl>
                                          </p:cBhvr>
                                        </p:animEffect>
                                        <p:anim calcmode="lin" valueType="num">
                                          <p:cBhvr>
                                            <p:cTn id="80" dur="1000" fill="hold"/>
                                            <p:tgtEl>
                                              <p:spTgt spid="58"/>
                                            </p:tgtEl>
                                            <p:attrNameLst>
                                              <p:attrName>ppt_x</p:attrName>
                                            </p:attrNameLst>
                                          </p:cBhvr>
                                          <p:tavLst>
                                            <p:tav tm="0">
                                              <p:val>
                                                <p:strVal val="#ppt_x"/>
                                              </p:val>
                                            </p:tav>
                                            <p:tav tm="100000">
                                              <p:val>
                                                <p:strVal val="#ppt_x"/>
                                              </p:val>
                                            </p:tav>
                                          </p:tavLst>
                                        </p:anim>
                                        <p:anim calcmode="lin" valueType="num">
                                          <p:cBhvr>
                                            <p:cTn id="81" dur="1000" fill="hold"/>
                                            <p:tgtEl>
                                              <p:spTgt spid="5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1000"/>
                                            <p:tgtEl>
                                              <p:spTgt spid="59"/>
                                            </p:tgtEl>
                                          </p:cBhvr>
                                        </p:animEffect>
                                        <p:anim calcmode="lin" valueType="num">
                                          <p:cBhvr>
                                            <p:cTn id="85" dur="1000" fill="hold"/>
                                            <p:tgtEl>
                                              <p:spTgt spid="59"/>
                                            </p:tgtEl>
                                            <p:attrNameLst>
                                              <p:attrName>ppt_x</p:attrName>
                                            </p:attrNameLst>
                                          </p:cBhvr>
                                          <p:tavLst>
                                            <p:tav tm="0">
                                              <p:val>
                                                <p:strVal val="#ppt_x"/>
                                              </p:val>
                                            </p:tav>
                                            <p:tav tm="100000">
                                              <p:val>
                                                <p:strVal val="#ppt_x"/>
                                              </p:val>
                                            </p:tav>
                                          </p:tavLst>
                                        </p:anim>
                                        <p:anim calcmode="lin" valueType="num">
                                          <p:cBhvr>
                                            <p:cTn id="86" dur="1000" fill="hold"/>
                                            <p:tgtEl>
                                              <p:spTgt spid="5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1000"/>
                                            <p:tgtEl>
                                              <p:spTgt spid="60"/>
                                            </p:tgtEl>
                                          </p:cBhvr>
                                        </p:animEffect>
                                        <p:anim calcmode="lin" valueType="num">
                                          <p:cBhvr>
                                            <p:cTn id="90" dur="1000" fill="hold"/>
                                            <p:tgtEl>
                                              <p:spTgt spid="60"/>
                                            </p:tgtEl>
                                            <p:attrNameLst>
                                              <p:attrName>ppt_x</p:attrName>
                                            </p:attrNameLst>
                                          </p:cBhvr>
                                          <p:tavLst>
                                            <p:tav tm="0">
                                              <p:val>
                                                <p:strVal val="#ppt_x"/>
                                              </p:val>
                                            </p:tav>
                                            <p:tav tm="100000">
                                              <p:val>
                                                <p:strVal val="#ppt_x"/>
                                              </p:val>
                                            </p:tav>
                                          </p:tavLst>
                                        </p:anim>
                                        <p:anim calcmode="lin" valueType="num">
                                          <p:cBhvr>
                                            <p:cTn id="91" dur="1000" fill="hold"/>
                                            <p:tgtEl>
                                              <p:spTgt spid="6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1000"/>
                                            <p:tgtEl>
                                              <p:spTgt spid="61"/>
                                            </p:tgtEl>
                                          </p:cBhvr>
                                        </p:animEffect>
                                        <p:anim calcmode="lin" valueType="num">
                                          <p:cBhvr>
                                            <p:cTn id="95" dur="1000" fill="hold"/>
                                            <p:tgtEl>
                                              <p:spTgt spid="61"/>
                                            </p:tgtEl>
                                            <p:attrNameLst>
                                              <p:attrName>ppt_x</p:attrName>
                                            </p:attrNameLst>
                                          </p:cBhvr>
                                          <p:tavLst>
                                            <p:tav tm="0">
                                              <p:val>
                                                <p:strVal val="#ppt_x"/>
                                              </p:val>
                                            </p:tav>
                                            <p:tav tm="100000">
                                              <p:val>
                                                <p:strVal val="#ppt_x"/>
                                              </p:val>
                                            </p:tav>
                                          </p:tavLst>
                                        </p:anim>
                                        <p:anim calcmode="lin" valueType="num">
                                          <p:cBhvr>
                                            <p:cTn id="96" dur="1000" fill="hold"/>
                                            <p:tgtEl>
                                              <p:spTgt spid="6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1000"/>
                                            <p:tgtEl>
                                              <p:spTgt spid="62"/>
                                            </p:tgtEl>
                                          </p:cBhvr>
                                        </p:animEffect>
                                        <p:anim calcmode="lin" valueType="num">
                                          <p:cBhvr>
                                            <p:cTn id="100" dur="1000" fill="hold"/>
                                            <p:tgtEl>
                                              <p:spTgt spid="62"/>
                                            </p:tgtEl>
                                            <p:attrNameLst>
                                              <p:attrName>ppt_x</p:attrName>
                                            </p:attrNameLst>
                                          </p:cBhvr>
                                          <p:tavLst>
                                            <p:tav tm="0">
                                              <p:val>
                                                <p:strVal val="#ppt_x"/>
                                              </p:val>
                                            </p:tav>
                                            <p:tav tm="100000">
                                              <p:val>
                                                <p:strVal val="#ppt_x"/>
                                              </p:val>
                                            </p:tav>
                                          </p:tavLst>
                                        </p:anim>
                                        <p:anim calcmode="lin" valueType="num">
                                          <p:cBhvr>
                                            <p:cTn id="101" dur="1000" fill="hold"/>
                                            <p:tgtEl>
                                              <p:spTgt spid="62"/>
                                            </p:tgtEl>
                                            <p:attrNameLst>
                                              <p:attrName>ppt_y</p:attrName>
                                            </p:attrNameLst>
                                          </p:cBhvr>
                                          <p:tavLst>
                                            <p:tav tm="0">
                                              <p:val>
                                                <p:strVal val="#ppt_y+.1"/>
                                              </p:val>
                                            </p:tav>
                                            <p:tav tm="100000">
                                              <p:val>
                                                <p:strVal val="#ppt_y"/>
                                              </p:val>
                                            </p:tav>
                                          </p:tavLst>
                                        </p:anim>
                                      </p:childTnLst>
                                    </p:cTn>
                                  </p:par>
                                </p:childTnLst>
                              </p:cTn>
                            </p:par>
                            <p:par>
                              <p:cTn id="102" fill="hold">
                                <p:stCondLst>
                                  <p:cond delay="3500"/>
                                </p:stCondLst>
                                <p:childTnLst>
                                  <p:par>
                                    <p:cTn id="103" presetID="47" presetClass="entr" presetSubtype="0" fill="hold" nodeType="after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1000"/>
                                            <p:tgtEl>
                                              <p:spTgt spid="27"/>
                                            </p:tgtEl>
                                          </p:cBhvr>
                                        </p:animEffect>
                                        <p:anim calcmode="lin" valueType="num">
                                          <p:cBhvr>
                                            <p:cTn id="106" dur="1000" fill="hold"/>
                                            <p:tgtEl>
                                              <p:spTgt spid="27"/>
                                            </p:tgtEl>
                                            <p:attrNameLst>
                                              <p:attrName>ppt_x</p:attrName>
                                            </p:attrNameLst>
                                          </p:cBhvr>
                                          <p:tavLst>
                                            <p:tav tm="0">
                                              <p:val>
                                                <p:strVal val="#ppt_x"/>
                                              </p:val>
                                            </p:tav>
                                            <p:tav tm="100000">
                                              <p:val>
                                                <p:strVal val="#ppt_x"/>
                                              </p:val>
                                            </p:tav>
                                          </p:tavLst>
                                        </p:anim>
                                        <p:anim calcmode="lin" valueType="num">
                                          <p:cBhvr>
                                            <p:cTn id="10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43" grpId="0" bldLvl="0" animBg="1"/>
          <p:bldP spid="44" grpId="0"/>
          <p:bldP spid="51" grpId="0"/>
          <p:bldP spid="52" grpId="0"/>
          <p:bldP spid="53" grpId="0"/>
          <p:bldP spid="55" grpId="0"/>
          <p:bldP spid="56" grpId="0"/>
          <p:bldP spid="57" grpId="0"/>
          <p:bldP spid="58" grpId="0" bldLvl="0" animBg="1"/>
          <p:bldP spid="59" grpId="0"/>
          <p:bldP spid="60" grpId="0" bldLvl="0" animBg="1"/>
          <p:bldP spid="61" grpId="0" bldLvl="0" animBg="1"/>
          <p:bldP spid="62"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44500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人民立场：共同富裕与民生保障</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sp>
        <p:nvSpPr>
          <p:cNvPr id="11" name="矩形: 圆角 10"/>
          <p:cNvSpPr/>
          <p:nvPr/>
        </p:nvSpPr>
        <p:spPr>
          <a:xfrm>
            <a:off x="1181100" y="2038350"/>
            <a:ext cx="10064115" cy="4393565"/>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3541478" y="1115315"/>
            <a:ext cx="5363210" cy="920057"/>
            <a:chOff x="1774825" y="3280040"/>
            <a:chExt cx="5363210" cy="92005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534920" y="3526420"/>
              <a:ext cx="4603115" cy="429895"/>
            </a:xfrm>
            <a:prstGeom prst="rect">
              <a:avLst/>
            </a:prstGeom>
            <a:noFill/>
          </p:spPr>
          <p:txBody>
            <a:bodyPr wrap="square" rtlCol="0">
              <a:spAutoFit/>
            </a:bodyPr>
            <a:lstStyle/>
            <a:p>
              <a:pPr lvl="0" algn="ctr" defTabSz="914400"/>
              <a:r>
                <a:rPr lang="zh-CN" altLang="en-US" sz="2200" b="1" kern="0" dirty="0">
                  <a:solidFill>
                    <a:prstClr val="white"/>
                  </a:solidFill>
                  <a:latin typeface="Arial" panose="020B0604020202020204"/>
                  <a:ea typeface="微软雅黑" panose="020B0503020204020204" pitchFamily="34" charset="-122"/>
                </a:rPr>
                <a:t>就业、民生、消费、社会保障</a:t>
              </a:r>
            </a:p>
          </p:txBody>
        </p:sp>
      </p:grpSp>
      <p:sp>
        <p:nvSpPr>
          <p:cNvPr id="38" name="椭圆 37"/>
          <p:cNvSpPr/>
          <p:nvPr/>
        </p:nvSpPr>
        <p:spPr>
          <a:xfrm>
            <a:off x="1555750" y="2747090"/>
            <a:ext cx="1790700" cy="1790700"/>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矩形 38"/>
          <p:cNvSpPr/>
          <p:nvPr/>
        </p:nvSpPr>
        <p:spPr>
          <a:xfrm>
            <a:off x="1654973" y="3335219"/>
            <a:ext cx="1644487" cy="607695"/>
          </a:xfrm>
          <a:prstGeom prst="rect">
            <a:avLst/>
          </a:prstGeom>
        </p:spPr>
        <p:txBody>
          <a:bodyPr wrap="square">
            <a:spAutoFit/>
          </a:bodyPr>
          <a:lstStyle/>
          <a:p>
            <a:pPr algn="ctr" defTabSz="914400">
              <a:lnSpc>
                <a:spcPct val="120000"/>
              </a:lnSpc>
            </a:pPr>
            <a:r>
              <a:rPr lang="zh-CN" altLang="en-US" sz="2800" b="1" dirty="0">
                <a:solidFill>
                  <a:prstClr val="white"/>
                </a:solidFill>
                <a:latin typeface="微软雅黑" panose="020B0503020204020204" pitchFamily="34" charset="-122"/>
                <a:ea typeface="微软雅黑" panose="020B0503020204020204" pitchFamily="34" charset="-122"/>
              </a:rPr>
              <a:t>政策案例</a:t>
            </a:r>
          </a:p>
        </p:txBody>
      </p:sp>
      <p:grpSp>
        <p:nvGrpSpPr>
          <p:cNvPr id="40" name="组合 39"/>
          <p:cNvGrpSpPr/>
          <p:nvPr>
            <p:custDataLst>
              <p:tags r:id="rId1"/>
            </p:custDataLst>
          </p:nvPr>
        </p:nvGrpSpPr>
        <p:grpSpPr>
          <a:xfrm>
            <a:off x="1250949" y="2359740"/>
            <a:ext cx="2901951" cy="2619375"/>
            <a:chOff x="1085849" y="2933700"/>
            <a:chExt cx="2901951" cy="2619375"/>
          </a:xfrm>
        </p:grpSpPr>
        <p:sp>
          <p:nvSpPr>
            <p:cNvPr id="41" name="弧形 40"/>
            <p:cNvSpPr/>
            <p:nvPr/>
          </p:nvSpPr>
          <p:spPr>
            <a:xfrm>
              <a:off x="1085849" y="2933700"/>
              <a:ext cx="2619375" cy="2619375"/>
            </a:xfrm>
            <a:prstGeom prst="arc">
              <a:avLst>
                <a:gd name="adj1" fmla="val 19185089"/>
                <a:gd name="adj2" fmla="val 2115107"/>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63" name="组合 62"/>
            <p:cNvGrpSpPr/>
            <p:nvPr/>
          </p:nvGrpSpPr>
          <p:grpSpPr>
            <a:xfrm>
              <a:off x="3208338" y="3127374"/>
              <a:ext cx="779462" cy="2363788"/>
              <a:chOff x="3208338" y="3127374"/>
              <a:chExt cx="779462" cy="2363788"/>
            </a:xfrm>
          </p:grpSpPr>
          <p:sp>
            <p:nvSpPr>
              <p:cNvPr id="64" name="椭圆 63"/>
              <p:cNvSpPr/>
              <p:nvPr>
                <p:custDataLst>
                  <p:tags r:id="rId11"/>
                </p:custDataLst>
              </p:nvPr>
            </p:nvSpPr>
            <p:spPr>
              <a:xfrm>
                <a:off x="3219449" y="3127374"/>
                <a:ext cx="708025" cy="708025"/>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5" name="椭圆 64"/>
              <p:cNvSpPr/>
              <p:nvPr>
                <p:custDataLst>
                  <p:tags r:id="rId12"/>
                </p:custDataLst>
              </p:nvPr>
            </p:nvSpPr>
            <p:spPr>
              <a:xfrm>
                <a:off x="3208338" y="4711700"/>
                <a:ext cx="779462" cy="779462"/>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66" name="矩形 65"/>
          <p:cNvSpPr/>
          <p:nvPr>
            <p:custDataLst>
              <p:tags r:id="rId2"/>
            </p:custDataLst>
          </p:nvPr>
        </p:nvSpPr>
        <p:spPr>
          <a:xfrm>
            <a:off x="4244975" y="2553335"/>
            <a:ext cx="2358390" cy="922020"/>
          </a:xfrm>
          <a:prstGeom prst="rect">
            <a:avLst/>
          </a:prstGeom>
        </p:spPr>
        <p:txBody>
          <a:bodyPr wrap="square">
            <a:spAutoFit/>
          </a:bodyPr>
          <a:lstStyle/>
          <a:p>
            <a:pPr defTabSz="914400">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城中村改造扩面</a:t>
            </a:r>
          </a:p>
          <a:p>
            <a:pPr defTabSz="914400">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（保障性住房）</a:t>
            </a:r>
          </a:p>
        </p:txBody>
      </p:sp>
      <p:sp>
        <p:nvSpPr>
          <p:cNvPr id="67" name="矩形 66"/>
          <p:cNvSpPr/>
          <p:nvPr>
            <p:custDataLst>
              <p:tags r:id="rId3"/>
            </p:custDataLst>
          </p:nvPr>
        </p:nvSpPr>
        <p:spPr>
          <a:xfrm>
            <a:off x="4259580" y="4142105"/>
            <a:ext cx="2170430" cy="922020"/>
          </a:xfrm>
          <a:prstGeom prst="rect">
            <a:avLst/>
          </a:prstGeom>
        </p:spPr>
        <p:txBody>
          <a:bodyPr wrap="square">
            <a:spAutoFit/>
          </a:bodyPr>
          <a:lstStyle/>
          <a:p>
            <a:pPr defTabSz="914400">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教育、医疗资源向贫困地区倾斜</a:t>
            </a:r>
          </a:p>
        </p:txBody>
      </p:sp>
      <p:sp>
        <p:nvSpPr>
          <p:cNvPr id="68" name="矩形 67"/>
          <p:cNvSpPr/>
          <p:nvPr>
            <p:custDataLst>
              <p:tags r:id="rId4"/>
            </p:custDataLst>
          </p:nvPr>
        </p:nvSpPr>
        <p:spPr>
          <a:xfrm>
            <a:off x="3417899" y="2642951"/>
            <a:ext cx="655625"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01</a:t>
            </a:r>
            <a:endParaRPr lang="zh-CN" altLang="en-US" sz="2800" b="1" dirty="0">
              <a:solidFill>
                <a:prstClr val="white"/>
              </a:solidFill>
              <a:latin typeface="等线" panose="02010600030101010101" charset="-122"/>
            </a:endParaRPr>
          </a:p>
        </p:txBody>
      </p:sp>
      <p:sp>
        <p:nvSpPr>
          <p:cNvPr id="69" name="矩形 68"/>
          <p:cNvSpPr/>
          <p:nvPr>
            <p:custDataLst>
              <p:tags r:id="rId5"/>
            </p:custDataLst>
          </p:nvPr>
        </p:nvSpPr>
        <p:spPr>
          <a:xfrm>
            <a:off x="3419487" y="4260523"/>
            <a:ext cx="666738"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02</a:t>
            </a:r>
            <a:endParaRPr lang="zh-CN" altLang="en-US" sz="2800" b="1" dirty="0">
              <a:solidFill>
                <a:prstClr val="white"/>
              </a:solidFill>
              <a:latin typeface="等线" panose="02010600030101010101" charset="-122"/>
            </a:endParaRPr>
          </a:p>
        </p:txBody>
      </p:sp>
      <p:sp>
        <p:nvSpPr>
          <p:cNvPr id="71" name="矩形: 圆角 70"/>
          <p:cNvSpPr/>
          <p:nvPr>
            <p:custDataLst>
              <p:tags r:id="rId6"/>
            </p:custDataLst>
          </p:nvPr>
        </p:nvSpPr>
        <p:spPr>
          <a:xfrm>
            <a:off x="6256655" y="2524125"/>
            <a:ext cx="2919095" cy="141859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矩形 71"/>
          <p:cNvSpPr/>
          <p:nvPr>
            <p:custDataLst>
              <p:tags r:id="rId7"/>
            </p:custDataLst>
          </p:nvPr>
        </p:nvSpPr>
        <p:spPr>
          <a:xfrm>
            <a:off x="6667500" y="4070350"/>
            <a:ext cx="4267200" cy="835660"/>
          </a:xfrm>
          <a:prstGeom prst="rect">
            <a:avLst/>
          </a:prstGeom>
        </p:spPr>
        <p:txBody>
          <a:bodyPr wrap="square">
            <a:noAutofit/>
          </a:bodyPr>
          <a:lstStyle/>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t>
            </a:r>
            <a:r>
              <a:rPr lang="zh-CN" altLang="en-US" b="1" dirty="0">
                <a:solidFill>
                  <a:srgbClr val="C4001D"/>
                </a:solidFill>
                <a:latin typeface="微软雅黑" panose="020B0503020204020204" pitchFamily="34" charset="-122"/>
                <a:ea typeface="微软雅黑" panose="020B0503020204020204" pitchFamily="34" charset="-122"/>
              </a:rPr>
              <a:t>教育帮扶体系构建</a:t>
            </a:r>
          </a:p>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t>
            </a:r>
            <a:r>
              <a:rPr lang="zh-CN" altLang="en-US" b="1" dirty="0">
                <a:solidFill>
                  <a:srgbClr val="C4001D"/>
                </a:solidFill>
                <a:latin typeface="微软雅黑" panose="020B0503020204020204" pitchFamily="34" charset="-122"/>
                <a:ea typeface="微软雅黑" panose="020B0503020204020204" pitchFamily="34" charset="-122"/>
              </a:rPr>
              <a:t>医疗能力提升与技术下沉</a:t>
            </a:r>
          </a:p>
        </p:txBody>
      </p:sp>
      <p:sp>
        <p:nvSpPr>
          <p:cNvPr id="73" name="矩形: 圆角 72"/>
          <p:cNvSpPr/>
          <p:nvPr>
            <p:custDataLst>
              <p:tags r:id="rId8"/>
            </p:custDataLst>
          </p:nvPr>
        </p:nvSpPr>
        <p:spPr>
          <a:xfrm>
            <a:off x="6603365" y="3649980"/>
            <a:ext cx="3139440" cy="145415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 name="矩形 73"/>
          <p:cNvSpPr/>
          <p:nvPr/>
        </p:nvSpPr>
        <p:spPr>
          <a:xfrm>
            <a:off x="1689100" y="5249034"/>
            <a:ext cx="9207500" cy="1060450"/>
          </a:xfrm>
          <a:prstGeom prst="rect">
            <a:avLst/>
          </a:prstGeom>
        </p:spPr>
        <p:txBody>
          <a:bodyPr wrap="square">
            <a:spAutoFit/>
          </a:bodyPr>
          <a:lstStyle/>
          <a:p>
            <a:pPr defTabSz="914400">
              <a:lnSpc>
                <a:spcPct val="150000"/>
              </a:lnSpc>
            </a:pPr>
            <a:r>
              <a:rPr lang="zh-CN" altLang="en-US" sz="1400" dirty="0">
                <a:solidFill>
                  <a:srgbClr val="222222"/>
                </a:solidFill>
                <a:latin typeface="微软雅黑" panose="020B0503020204020204" pitchFamily="34" charset="-122"/>
                <a:ea typeface="微软雅黑" panose="020B0503020204020204" pitchFamily="34" charset="-122"/>
              </a:rPr>
              <a:t>通过城中村改造扩面与教育医疗资源倾斜，政策从住房保障、公共服务均等化等多维度发力，既回应了</a:t>
            </a:r>
            <a:r>
              <a:rPr lang="zh-CN" altLang="en-US" sz="1400" b="1" dirty="0">
                <a:solidFill>
                  <a:srgbClr val="C00000"/>
                </a:solidFill>
                <a:latin typeface="微软雅黑" panose="020B0503020204020204" pitchFamily="34" charset="-122"/>
                <a:ea typeface="微软雅黑" panose="020B0503020204020204" pitchFamily="34" charset="-122"/>
              </a:rPr>
              <a:t>城乡发展不平衡问题</a:t>
            </a:r>
            <a:r>
              <a:rPr lang="zh-CN" altLang="en-US" sz="1400" dirty="0">
                <a:solidFill>
                  <a:srgbClr val="222222"/>
                </a:solidFill>
                <a:latin typeface="微软雅黑" panose="020B0503020204020204" pitchFamily="34" charset="-122"/>
                <a:ea typeface="微软雅黑" panose="020B0503020204020204" pitchFamily="34" charset="-122"/>
              </a:rPr>
              <a:t>，也体现了中国特色社会主义理论体系对</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共同富裕</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目标的实践路径</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以制度创新缩小差距，以民生改善凝聚发展共识。</a:t>
            </a:r>
          </a:p>
        </p:txBody>
      </p:sp>
      <p:sp>
        <p:nvSpPr>
          <p:cNvPr id="2" name="矩形 1"/>
          <p:cNvSpPr/>
          <p:nvPr>
            <p:custDataLst>
              <p:tags r:id="rId9"/>
            </p:custDataLst>
          </p:nvPr>
        </p:nvSpPr>
        <p:spPr>
          <a:xfrm>
            <a:off x="6256655" y="2688590"/>
            <a:ext cx="2647950" cy="1087755"/>
          </a:xfrm>
          <a:prstGeom prst="rect">
            <a:avLst/>
          </a:prstGeom>
        </p:spPr>
        <p:txBody>
          <a:bodyPr wrap="square">
            <a:spAutoFit/>
          </a:bodyPr>
          <a:lstStyle/>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t>
            </a:r>
            <a:r>
              <a:rPr lang="zh-CN" altLang="en-US" b="1" dirty="0">
                <a:solidFill>
                  <a:srgbClr val="C4001D"/>
                </a:solidFill>
                <a:latin typeface="微软雅黑" panose="020B0503020204020204" pitchFamily="34" charset="-122"/>
                <a:ea typeface="微软雅黑" panose="020B0503020204020204" pitchFamily="34" charset="-122"/>
              </a:rPr>
              <a:t>城市更新模式创新</a:t>
            </a:r>
            <a:endParaRPr lang="en-US" altLang="zh-CN" b="1" dirty="0">
              <a:solidFill>
                <a:srgbClr val="C4001D"/>
              </a:solidFill>
              <a:latin typeface="微软雅黑" panose="020B0503020204020204" pitchFamily="34" charset="-122"/>
              <a:ea typeface="微软雅黑" panose="020B0503020204020204" pitchFamily="34" charset="-122"/>
            </a:endParaRPr>
          </a:p>
          <a:p>
            <a:pPr defTabSz="914400">
              <a:lnSpc>
                <a:spcPct val="120000"/>
              </a:lnSpc>
            </a:pPr>
            <a:r>
              <a:rPr lang="en-US" altLang="zh-CN" b="1" dirty="0">
                <a:solidFill>
                  <a:srgbClr val="C4001D"/>
                </a:solidFill>
                <a:latin typeface="微软雅黑" panose="020B0503020204020204" pitchFamily="34" charset="-122"/>
                <a:ea typeface="微软雅黑" panose="020B0503020204020204" pitchFamily="34" charset="-122"/>
              </a:rPr>
              <a:t>· </a:t>
            </a:r>
            <a:r>
              <a:rPr lang="zh-CN" altLang="en-US" b="1" dirty="0">
                <a:solidFill>
                  <a:srgbClr val="C4001D"/>
                </a:solidFill>
                <a:latin typeface="微软雅黑" panose="020B0503020204020204" pitchFamily="34" charset="-122"/>
                <a:ea typeface="微软雅黑" panose="020B0503020204020204" pitchFamily="34" charset="-122"/>
              </a:rPr>
              <a:t>保障性住房增质提效</a:t>
            </a:r>
          </a:p>
          <a:p>
            <a:pPr defTabSz="914400">
              <a:lnSpc>
                <a:spcPct val="120000"/>
              </a:lnSpc>
            </a:pPr>
            <a:endParaRPr lang="zh-CN" altLang="en-US" b="1" dirty="0">
              <a:solidFill>
                <a:srgbClr val="C4001D"/>
              </a:solidFill>
              <a:latin typeface="微软雅黑" panose="020B0503020204020204" pitchFamily="34" charset="-122"/>
              <a:ea typeface="微软雅黑" panose="020B0503020204020204" pitchFamily="34" charset="-122"/>
            </a:endParaRPr>
          </a:p>
        </p:txBody>
      </p:sp>
      <p:sp>
        <p:nvSpPr>
          <p:cNvPr id="44" name="矩形: 对角圆角 43"/>
          <p:cNvSpPr/>
          <p:nvPr>
            <p:custDataLst>
              <p:tags r:id="rId10"/>
            </p:custDataLst>
          </p:nvPr>
        </p:nvSpPr>
        <p:spPr>
          <a:xfrm>
            <a:off x="1689100" y="5342890"/>
            <a:ext cx="9245600" cy="916940"/>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9">
            <a:extLst>
              <a:ext uri="{FF2B5EF4-FFF2-40B4-BE49-F238E27FC236}">
                <a16:creationId xmlns:a16="http://schemas.microsoft.com/office/drawing/2014/main" id="{DE19A322-3207-3306-059B-B4F7AAC7B2BD}"/>
              </a:ext>
            </a:extLst>
          </p:cNvPr>
          <p:cNvPicPr>
            <a:picLocks noChangeAspect="1"/>
          </p:cNvPicPr>
          <p:nvPr/>
        </p:nvPicPr>
        <p:blipFill>
          <a:blip r:embed="rId15"/>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4" name="Picture 4" descr="北京商报制图">
            <a:extLst>
              <a:ext uri="{FF2B5EF4-FFF2-40B4-BE49-F238E27FC236}">
                <a16:creationId xmlns:a16="http://schemas.microsoft.com/office/drawing/2014/main" id="{FEF57FA9-BB16-64D7-23F1-1290B899539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14:presetBounceEnd="46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46000">
                                          <p:cBhvr additive="base">
                                            <p:cTn id="18"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1000"/>
                                            <p:tgtEl>
                                              <p:spTgt spid="66"/>
                                            </p:tgtEl>
                                          </p:cBhvr>
                                        </p:animEffect>
                                        <p:anim calcmode="lin" valueType="num">
                                          <p:cBhvr>
                                            <p:cTn id="49" dur="1000" fill="hold"/>
                                            <p:tgtEl>
                                              <p:spTgt spid="66"/>
                                            </p:tgtEl>
                                            <p:attrNameLst>
                                              <p:attrName>ppt_x</p:attrName>
                                            </p:attrNameLst>
                                          </p:cBhvr>
                                          <p:tavLst>
                                            <p:tav tm="0">
                                              <p:val>
                                                <p:strVal val="#ppt_x"/>
                                              </p:val>
                                            </p:tav>
                                            <p:tav tm="100000">
                                              <p:val>
                                                <p:strVal val="#ppt_x"/>
                                              </p:val>
                                            </p:tav>
                                          </p:tavLst>
                                        </p:anim>
                                        <p:anim calcmode="lin" valueType="num">
                                          <p:cBhvr>
                                            <p:cTn id="50" dur="1000" fill="hold"/>
                                            <p:tgtEl>
                                              <p:spTgt spid="6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1000"/>
                                            <p:tgtEl>
                                              <p:spTgt spid="67"/>
                                            </p:tgtEl>
                                          </p:cBhvr>
                                        </p:animEffect>
                                        <p:anim calcmode="lin" valueType="num">
                                          <p:cBhvr>
                                            <p:cTn id="54" dur="1000" fill="hold"/>
                                            <p:tgtEl>
                                              <p:spTgt spid="67"/>
                                            </p:tgtEl>
                                            <p:attrNameLst>
                                              <p:attrName>ppt_x</p:attrName>
                                            </p:attrNameLst>
                                          </p:cBhvr>
                                          <p:tavLst>
                                            <p:tav tm="0">
                                              <p:val>
                                                <p:strVal val="#ppt_x"/>
                                              </p:val>
                                            </p:tav>
                                            <p:tav tm="100000">
                                              <p:val>
                                                <p:strVal val="#ppt_x"/>
                                              </p:val>
                                            </p:tav>
                                          </p:tavLst>
                                        </p:anim>
                                        <p:anim calcmode="lin" valueType="num">
                                          <p:cBhvr>
                                            <p:cTn id="55" dur="1000" fill="hold"/>
                                            <p:tgtEl>
                                              <p:spTgt spid="6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000"/>
                                            <p:tgtEl>
                                              <p:spTgt spid="68"/>
                                            </p:tgtEl>
                                          </p:cBhvr>
                                        </p:animEffect>
                                        <p:anim calcmode="lin" valueType="num">
                                          <p:cBhvr>
                                            <p:cTn id="59" dur="1000" fill="hold"/>
                                            <p:tgtEl>
                                              <p:spTgt spid="68"/>
                                            </p:tgtEl>
                                            <p:attrNameLst>
                                              <p:attrName>ppt_x</p:attrName>
                                            </p:attrNameLst>
                                          </p:cBhvr>
                                          <p:tavLst>
                                            <p:tav tm="0">
                                              <p:val>
                                                <p:strVal val="#ppt_x"/>
                                              </p:val>
                                            </p:tav>
                                            <p:tav tm="100000">
                                              <p:val>
                                                <p:strVal val="#ppt_x"/>
                                              </p:val>
                                            </p:tav>
                                          </p:tavLst>
                                        </p:anim>
                                        <p:anim calcmode="lin" valueType="num">
                                          <p:cBhvr>
                                            <p:cTn id="60" dur="1000" fill="hold"/>
                                            <p:tgtEl>
                                              <p:spTgt spid="6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1000"/>
                                            <p:tgtEl>
                                              <p:spTgt spid="69"/>
                                            </p:tgtEl>
                                          </p:cBhvr>
                                        </p:animEffect>
                                        <p:anim calcmode="lin" valueType="num">
                                          <p:cBhvr>
                                            <p:cTn id="64" dur="1000" fill="hold"/>
                                            <p:tgtEl>
                                              <p:spTgt spid="69"/>
                                            </p:tgtEl>
                                            <p:attrNameLst>
                                              <p:attrName>ppt_x</p:attrName>
                                            </p:attrNameLst>
                                          </p:cBhvr>
                                          <p:tavLst>
                                            <p:tav tm="0">
                                              <p:val>
                                                <p:strVal val="#ppt_x"/>
                                              </p:val>
                                            </p:tav>
                                            <p:tav tm="100000">
                                              <p:val>
                                                <p:strVal val="#ppt_x"/>
                                              </p:val>
                                            </p:tav>
                                          </p:tavLst>
                                        </p:anim>
                                        <p:anim calcmode="lin" valueType="num">
                                          <p:cBhvr>
                                            <p:cTn id="65" dur="1000" fill="hold"/>
                                            <p:tgtEl>
                                              <p:spTgt spid="6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1000"/>
                                            <p:tgtEl>
                                              <p:spTgt spid="71"/>
                                            </p:tgtEl>
                                          </p:cBhvr>
                                        </p:animEffect>
                                        <p:anim calcmode="lin" valueType="num">
                                          <p:cBhvr>
                                            <p:cTn id="69" dur="1000" fill="hold"/>
                                            <p:tgtEl>
                                              <p:spTgt spid="71"/>
                                            </p:tgtEl>
                                            <p:attrNameLst>
                                              <p:attrName>ppt_x</p:attrName>
                                            </p:attrNameLst>
                                          </p:cBhvr>
                                          <p:tavLst>
                                            <p:tav tm="0">
                                              <p:val>
                                                <p:strVal val="#ppt_x"/>
                                              </p:val>
                                            </p:tav>
                                            <p:tav tm="100000">
                                              <p:val>
                                                <p:strVal val="#ppt_x"/>
                                              </p:val>
                                            </p:tav>
                                          </p:tavLst>
                                        </p:anim>
                                        <p:anim calcmode="lin" valueType="num">
                                          <p:cBhvr>
                                            <p:cTn id="70" dur="1000" fill="hold"/>
                                            <p:tgtEl>
                                              <p:spTgt spid="7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1000"/>
                                            <p:tgtEl>
                                              <p:spTgt spid="72"/>
                                            </p:tgtEl>
                                          </p:cBhvr>
                                        </p:animEffect>
                                        <p:anim calcmode="lin" valueType="num">
                                          <p:cBhvr>
                                            <p:cTn id="74" dur="1000" fill="hold"/>
                                            <p:tgtEl>
                                              <p:spTgt spid="72"/>
                                            </p:tgtEl>
                                            <p:attrNameLst>
                                              <p:attrName>ppt_x</p:attrName>
                                            </p:attrNameLst>
                                          </p:cBhvr>
                                          <p:tavLst>
                                            <p:tav tm="0">
                                              <p:val>
                                                <p:strVal val="#ppt_x"/>
                                              </p:val>
                                            </p:tav>
                                            <p:tav tm="100000">
                                              <p:val>
                                                <p:strVal val="#ppt_x"/>
                                              </p:val>
                                            </p:tav>
                                          </p:tavLst>
                                        </p:anim>
                                        <p:anim calcmode="lin" valueType="num">
                                          <p:cBhvr>
                                            <p:cTn id="75" dur="1000" fill="hold"/>
                                            <p:tgtEl>
                                              <p:spTgt spid="7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fade">
                                          <p:cBhvr>
                                            <p:cTn id="78" dur="1000"/>
                                            <p:tgtEl>
                                              <p:spTgt spid="73"/>
                                            </p:tgtEl>
                                          </p:cBhvr>
                                        </p:animEffect>
                                        <p:anim calcmode="lin" valueType="num">
                                          <p:cBhvr>
                                            <p:cTn id="79" dur="1000" fill="hold"/>
                                            <p:tgtEl>
                                              <p:spTgt spid="73"/>
                                            </p:tgtEl>
                                            <p:attrNameLst>
                                              <p:attrName>ppt_x</p:attrName>
                                            </p:attrNameLst>
                                          </p:cBhvr>
                                          <p:tavLst>
                                            <p:tav tm="0">
                                              <p:val>
                                                <p:strVal val="#ppt_x"/>
                                              </p:val>
                                            </p:tav>
                                            <p:tav tm="100000">
                                              <p:val>
                                                <p:strVal val="#ppt_x"/>
                                              </p:val>
                                            </p:tav>
                                          </p:tavLst>
                                        </p:anim>
                                        <p:anim calcmode="lin" valueType="num">
                                          <p:cBhvr>
                                            <p:cTn id="80" dur="1000" fill="hold"/>
                                            <p:tgtEl>
                                              <p:spTgt spid="7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60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1000"/>
                                            <p:tgtEl>
                                              <p:spTgt spid="74"/>
                                            </p:tgtEl>
                                          </p:cBhvr>
                                        </p:animEffect>
                                        <p:anim calcmode="lin" valueType="num">
                                          <p:cBhvr>
                                            <p:cTn id="84" dur="1000" fill="hold"/>
                                            <p:tgtEl>
                                              <p:spTgt spid="74"/>
                                            </p:tgtEl>
                                            <p:attrNameLst>
                                              <p:attrName>ppt_x</p:attrName>
                                            </p:attrNameLst>
                                          </p:cBhvr>
                                          <p:tavLst>
                                            <p:tav tm="0">
                                              <p:val>
                                                <p:strVal val="#ppt_x"/>
                                              </p:val>
                                            </p:tav>
                                            <p:tav tm="100000">
                                              <p:val>
                                                <p:strVal val="#ppt_x"/>
                                              </p:val>
                                            </p:tav>
                                          </p:tavLst>
                                        </p:anim>
                                        <p:anim calcmode="lin" valueType="num">
                                          <p:cBhvr>
                                            <p:cTn id="85" dur="1000" fill="hold"/>
                                            <p:tgtEl>
                                              <p:spTgt spid="74"/>
                                            </p:tgtEl>
                                            <p:attrNameLst>
                                              <p:attrName>ppt_y</p:attrName>
                                            </p:attrNameLst>
                                          </p:cBhvr>
                                          <p:tavLst>
                                            <p:tav tm="0">
                                              <p:val>
                                                <p:strVal val="#ppt_y+.1"/>
                                              </p:val>
                                            </p:tav>
                                            <p:tav tm="100000">
                                              <p:val>
                                                <p:strVal val="#ppt_y"/>
                                              </p:val>
                                            </p:tav>
                                          </p:tavLst>
                                        </p:anim>
                                      </p:childTnLst>
                                    </p:cTn>
                                  </p:par>
                                </p:childTnLst>
                              </p:cTn>
                            </p:par>
                            <p:par>
                              <p:cTn id="86" fill="hold">
                                <p:stCondLst>
                                  <p:cond delay="3100"/>
                                </p:stCondLst>
                                <p:childTnLst>
                                  <p:par>
                                    <p:cTn id="87" presetID="47" presetClass="entr" presetSubtype="0" fill="hold" nodeType="after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1000"/>
                                            <p:tgtEl>
                                              <p:spTgt spid="3"/>
                                            </p:tgtEl>
                                          </p:cBhvr>
                                        </p:animEffect>
                                        <p:anim calcmode="lin" valueType="num">
                                          <p:cBhvr>
                                            <p:cTn id="90" dur="1000" fill="hold"/>
                                            <p:tgtEl>
                                              <p:spTgt spid="3"/>
                                            </p:tgtEl>
                                            <p:attrNameLst>
                                              <p:attrName>ppt_x</p:attrName>
                                            </p:attrNameLst>
                                          </p:cBhvr>
                                          <p:tavLst>
                                            <p:tav tm="0">
                                              <p:val>
                                                <p:strVal val="#ppt_x"/>
                                              </p:val>
                                            </p:tav>
                                            <p:tav tm="100000">
                                              <p:val>
                                                <p:strVal val="#ppt_x"/>
                                              </p:val>
                                            </p:tav>
                                          </p:tavLst>
                                        </p:anim>
                                        <p:anim calcmode="lin" valueType="num">
                                          <p:cBhvr>
                                            <p:cTn id="9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8" grpId="0" bldLvl="0" animBg="1"/>
          <p:bldP spid="39" grpId="0"/>
          <p:bldP spid="66" grpId="0"/>
          <p:bldP spid="67" grpId="0"/>
          <p:bldP spid="68" grpId="0"/>
          <p:bldP spid="69" grpId="0"/>
          <p:bldP spid="71" grpId="0" bldLvl="0" animBg="1"/>
          <p:bldP spid="72" grpId="0"/>
          <p:bldP spid="73" grpId="0" bldLvl="0" animBg="1"/>
          <p:bldP spid="7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1000"/>
                                            <p:tgtEl>
                                              <p:spTgt spid="66"/>
                                            </p:tgtEl>
                                          </p:cBhvr>
                                        </p:animEffect>
                                        <p:anim calcmode="lin" valueType="num">
                                          <p:cBhvr>
                                            <p:cTn id="49" dur="1000" fill="hold"/>
                                            <p:tgtEl>
                                              <p:spTgt spid="66"/>
                                            </p:tgtEl>
                                            <p:attrNameLst>
                                              <p:attrName>ppt_x</p:attrName>
                                            </p:attrNameLst>
                                          </p:cBhvr>
                                          <p:tavLst>
                                            <p:tav tm="0">
                                              <p:val>
                                                <p:strVal val="#ppt_x"/>
                                              </p:val>
                                            </p:tav>
                                            <p:tav tm="100000">
                                              <p:val>
                                                <p:strVal val="#ppt_x"/>
                                              </p:val>
                                            </p:tav>
                                          </p:tavLst>
                                        </p:anim>
                                        <p:anim calcmode="lin" valueType="num">
                                          <p:cBhvr>
                                            <p:cTn id="50" dur="1000" fill="hold"/>
                                            <p:tgtEl>
                                              <p:spTgt spid="6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1000"/>
                                            <p:tgtEl>
                                              <p:spTgt spid="67"/>
                                            </p:tgtEl>
                                          </p:cBhvr>
                                        </p:animEffect>
                                        <p:anim calcmode="lin" valueType="num">
                                          <p:cBhvr>
                                            <p:cTn id="54" dur="1000" fill="hold"/>
                                            <p:tgtEl>
                                              <p:spTgt spid="67"/>
                                            </p:tgtEl>
                                            <p:attrNameLst>
                                              <p:attrName>ppt_x</p:attrName>
                                            </p:attrNameLst>
                                          </p:cBhvr>
                                          <p:tavLst>
                                            <p:tav tm="0">
                                              <p:val>
                                                <p:strVal val="#ppt_x"/>
                                              </p:val>
                                            </p:tav>
                                            <p:tav tm="100000">
                                              <p:val>
                                                <p:strVal val="#ppt_x"/>
                                              </p:val>
                                            </p:tav>
                                          </p:tavLst>
                                        </p:anim>
                                        <p:anim calcmode="lin" valueType="num">
                                          <p:cBhvr>
                                            <p:cTn id="55" dur="1000" fill="hold"/>
                                            <p:tgtEl>
                                              <p:spTgt spid="6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000"/>
                                            <p:tgtEl>
                                              <p:spTgt spid="68"/>
                                            </p:tgtEl>
                                          </p:cBhvr>
                                        </p:animEffect>
                                        <p:anim calcmode="lin" valueType="num">
                                          <p:cBhvr>
                                            <p:cTn id="59" dur="1000" fill="hold"/>
                                            <p:tgtEl>
                                              <p:spTgt spid="68"/>
                                            </p:tgtEl>
                                            <p:attrNameLst>
                                              <p:attrName>ppt_x</p:attrName>
                                            </p:attrNameLst>
                                          </p:cBhvr>
                                          <p:tavLst>
                                            <p:tav tm="0">
                                              <p:val>
                                                <p:strVal val="#ppt_x"/>
                                              </p:val>
                                            </p:tav>
                                            <p:tav tm="100000">
                                              <p:val>
                                                <p:strVal val="#ppt_x"/>
                                              </p:val>
                                            </p:tav>
                                          </p:tavLst>
                                        </p:anim>
                                        <p:anim calcmode="lin" valueType="num">
                                          <p:cBhvr>
                                            <p:cTn id="60" dur="1000" fill="hold"/>
                                            <p:tgtEl>
                                              <p:spTgt spid="6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1000"/>
                                            <p:tgtEl>
                                              <p:spTgt spid="69"/>
                                            </p:tgtEl>
                                          </p:cBhvr>
                                        </p:animEffect>
                                        <p:anim calcmode="lin" valueType="num">
                                          <p:cBhvr>
                                            <p:cTn id="64" dur="1000" fill="hold"/>
                                            <p:tgtEl>
                                              <p:spTgt spid="69"/>
                                            </p:tgtEl>
                                            <p:attrNameLst>
                                              <p:attrName>ppt_x</p:attrName>
                                            </p:attrNameLst>
                                          </p:cBhvr>
                                          <p:tavLst>
                                            <p:tav tm="0">
                                              <p:val>
                                                <p:strVal val="#ppt_x"/>
                                              </p:val>
                                            </p:tav>
                                            <p:tav tm="100000">
                                              <p:val>
                                                <p:strVal val="#ppt_x"/>
                                              </p:val>
                                            </p:tav>
                                          </p:tavLst>
                                        </p:anim>
                                        <p:anim calcmode="lin" valueType="num">
                                          <p:cBhvr>
                                            <p:cTn id="65" dur="1000" fill="hold"/>
                                            <p:tgtEl>
                                              <p:spTgt spid="6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1000"/>
                                            <p:tgtEl>
                                              <p:spTgt spid="71"/>
                                            </p:tgtEl>
                                          </p:cBhvr>
                                        </p:animEffect>
                                        <p:anim calcmode="lin" valueType="num">
                                          <p:cBhvr>
                                            <p:cTn id="69" dur="1000" fill="hold"/>
                                            <p:tgtEl>
                                              <p:spTgt spid="71"/>
                                            </p:tgtEl>
                                            <p:attrNameLst>
                                              <p:attrName>ppt_x</p:attrName>
                                            </p:attrNameLst>
                                          </p:cBhvr>
                                          <p:tavLst>
                                            <p:tav tm="0">
                                              <p:val>
                                                <p:strVal val="#ppt_x"/>
                                              </p:val>
                                            </p:tav>
                                            <p:tav tm="100000">
                                              <p:val>
                                                <p:strVal val="#ppt_x"/>
                                              </p:val>
                                            </p:tav>
                                          </p:tavLst>
                                        </p:anim>
                                        <p:anim calcmode="lin" valueType="num">
                                          <p:cBhvr>
                                            <p:cTn id="70" dur="1000" fill="hold"/>
                                            <p:tgtEl>
                                              <p:spTgt spid="7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1000"/>
                                            <p:tgtEl>
                                              <p:spTgt spid="72"/>
                                            </p:tgtEl>
                                          </p:cBhvr>
                                        </p:animEffect>
                                        <p:anim calcmode="lin" valueType="num">
                                          <p:cBhvr>
                                            <p:cTn id="74" dur="1000" fill="hold"/>
                                            <p:tgtEl>
                                              <p:spTgt spid="72"/>
                                            </p:tgtEl>
                                            <p:attrNameLst>
                                              <p:attrName>ppt_x</p:attrName>
                                            </p:attrNameLst>
                                          </p:cBhvr>
                                          <p:tavLst>
                                            <p:tav tm="0">
                                              <p:val>
                                                <p:strVal val="#ppt_x"/>
                                              </p:val>
                                            </p:tav>
                                            <p:tav tm="100000">
                                              <p:val>
                                                <p:strVal val="#ppt_x"/>
                                              </p:val>
                                            </p:tav>
                                          </p:tavLst>
                                        </p:anim>
                                        <p:anim calcmode="lin" valueType="num">
                                          <p:cBhvr>
                                            <p:cTn id="75" dur="1000" fill="hold"/>
                                            <p:tgtEl>
                                              <p:spTgt spid="7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fade">
                                          <p:cBhvr>
                                            <p:cTn id="78" dur="1000"/>
                                            <p:tgtEl>
                                              <p:spTgt spid="73"/>
                                            </p:tgtEl>
                                          </p:cBhvr>
                                        </p:animEffect>
                                        <p:anim calcmode="lin" valueType="num">
                                          <p:cBhvr>
                                            <p:cTn id="79" dur="1000" fill="hold"/>
                                            <p:tgtEl>
                                              <p:spTgt spid="73"/>
                                            </p:tgtEl>
                                            <p:attrNameLst>
                                              <p:attrName>ppt_x</p:attrName>
                                            </p:attrNameLst>
                                          </p:cBhvr>
                                          <p:tavLst>
                                            <p:tav tm="0">
                                              <p:val>
                                                <p:strVal val="#ppt_x"/>
                                              </p:val>
                                            </p:tav>
                                            <p:tav tm="100000">
                                              <p:val>
                                                <p:strVal val="#ppt_x"/>
                                              </p:val>
                                            </p:tav>
                                          </p:tavLst>
                                        </p:anim>
                                        <p:anim calcmode="lin" valueType="num">
                                          <p:cBhvr>
                                            <p:cTn id="80" dur="1000" fill="hold"/>
                                            <p:tgtEl>
                                              <p:spTgt spid="7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60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1000"/>
                                            <p:tgtEl>
                                              <p:spTgt spid="74"/>
                                            </p:tgtEl>
                                          </p:cBhvr>
                                        </p:animEffect>
                                        <p:anim calcmode="lin" valueType="num">
                                          <p:cBhvr>
                                            <p:cTn id="84" dur="1000" fill="hold"/>
                                            <p:tgtEl>
                                              <p:spTgt spid="74"/>
                                            </p:tgtEl>
                                            <p:attrNameLst>
                                              <p:attrName>ppt_x</p:attrName>
                                            </p:attrNameLst>
                                          </p:cBhvr>
                                          <p:tavLst>
                                            <p:tav tm="0">
                                              <p:val>
                                                <p:strVal val="#ppt_x"/>
                                              </p:val>
                                            </p:tav>
                                            <p:tav tm="100000">
                                              <p:val>
                                                <p:strVal val="#ppt_x"/>
                                              </p:val>
                                            </p:tav>
                                          </p:tavLst>
                                        </p:anim>
                                        <p:anim calcmode="lin" valueType="num">
                                          <p:cBhvr>
                                            <p:cTn id="85" dur="1000" fill="hold"/>
                                            <p:tgtEl>
                                              <p:spTgt spid="74"/>
                                            </p:tgtEl>
                                            <p:attrNameLst>
                                              <p:attrName>ppt_y</p:attrName>
                                            </p:attrNameLst>
                                          </p:cBhvr>
                                          <p:tavLst>
                                            <p:tav tm="0">
                                              <p:val>
                                                <p:strVal val="#ppt_y+.1"/>
                                              </p:val>
                                            </p:tav>
                                            <p:tav tm="100000">
                                              <p:val>
                                                <p:strVal val="#ppt_y"/>
                                              </p:val>
                                            </p:tav>
                                          </p:tavLst>
                                        </p:anim>
                                      </p:childTnLst>
                                    </p:cTn>
                                  </p:par>
                                </p:childTnLst>
                              </p:cTn>
                            </p:par>
                            <p:par>
                              <p:cTn id="86" fill="hold">
                                <p:stCondLst>
                                  <p:cond delay="3100"/>
                                </p:stCondLst>
                                <p:childTnLst>
                                  <p:par>
                                    <p:cTn id="87" presetID="47" presetClass="entr" presetSubtype="0" fill="hold" nodeType="after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1000"/>
                                            <p:tgtEl>
                                              <p:spTgt spid="3"/>
                                            </p:tgtEl>
                                          </p:cBhvr>
                                        </p:animEffect>
                                        <p:anim calcmode="lin" valueType="num">
                                          <p:cBhvr>
                                            <p:cTn id="90" dur="1000" fill="hold"/>
                                            <p:tgtEl>
                                              <p:spTgt spid="3"/>
                                            </p:tgtEl>
                                            <p:attrNameLst>
                                              <p:attrName>ppt_x</p:attrName>
                                            </p:attrNameLst>
                                          </p:cBhvr>
                                          <p:tavLst>
                                            <p:tav tm="0">
                                              <p:val>
                                                <p:strVal val="#ppt_x"/>
                                              </p:val>
                                            </p:tav>
                                            <p:tav tm="100000">
                                              <p:val>
                                                <p:strVal val="#ppt_x"/>
                                              </p:val>
                                            </p:tav>
                                          </p:tavLst>
                                        </p:anim>
                                        <p:anim calcmode="lin" valueType="num">
                                          <p:cBhvr>
                                            <p:cTn id="9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38" grpId="0" bldLvl="0" animBg="1"/>
          <p:bldP spid="39" grpId="0"/>
          <p:bldP spid="66" grpId="0"/>
          <p:bldP spid="67" grpId="0"/>
          <p:bldP spid="68" grpId="0"/>
          <p:bldP spid="69" grpId="0"/>
          <p:bldP spid="71" grpId="0" bldLvl="0" animBg="1"/>
          <p:bldP spid="72" grpId="0"/>
          <p:bldP spid="73" grpId="0" bldLvl="0" animBg="1"/>
          <p:bldP spid="74"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53235" y="736600"/>
            <a:ext cx="8335010" cy="1323439"/>
          </a:xfrm>
          <a:prstGeom prst="rect">
            <a:avLst/>
          </a:prstGeom>
          <a:noFill/>
        </p:spPr>
        <p:txBody>
          <a:bodyPr wrap="square" rtlCol="0">
            <a:spAutoFit/>
          </a:bodyPr>
          <a:lstStyle/>
          <a:p>
            <a:pPr algn="ctr"/>
            <a:r>
              <a:rPr lang="zh-CN" altLang="en-US" sz="4000" b="1" dirty="0">
                <a:solidFill>
                  <a:srgbClr val="C00000"/>
                </a:solidFill>
                <a:latin typeface="微软雅黑" panose="020B0503020204020204" pitchFamily="34" charset="-122"/>
                <a:ea typeface="微软雅黑" panose="020B0503020204020204" pitchFamily="34" charset="-122"/>
                <a:sym typeface="+mn-ea"/>
              </a:rPr>
              <a:t> 毛泽东思想是马克思主义中国化的第一次历史性飞跃</a:t>
            </a:r>
          </a:p>
        </p:txBody>
      </p:sp>
      <p:pic>
        <p:nvPicPr>
          <p:cNvPr id="14" name="图片 13" descr="97812"/>
          <p:cNvPicPr>
            <a:picLocks noChangeAspect="1"/>
          </p:cNvPicPr>
          <p:nvPr/>
        </p:nvPicPr>
        <p:blipFill>
          <a:blip r:embed="rId3"/>
          <a:stretch>
            <a:fillRect/>
          </a:stretch>
        </p:blipFill>
        <p:spPr>
          <a:xfrm>
            <a:off x="-28575" y="5333574"/>
            <a:ext cx="12220575" cy="1518920"/>
          </a:xfrm>
          <a:prstGeom prst="rect">
            <a:avLst/>
          </a:prstGeom>
        </p:spPr>
      </p:pic>
      <p:graphicFrame>
        <p:nvGraphicFramePr>
          <p:cNvPr id="5" name="图示 4">
            <a:extLst>
              <a:ext uri="{FF2B5EF4-FFF2-40B4-BE49-F238E27FC236}">
                <a16:creationId xmlns:a16="http://schemas.microsoft.com/office/drawing/2014/main" id="{CEB3118F-3DFD-6D69-9DFF-180A47EE2C3A}"/>
              </a:ext>
            </a:extLst>
          </p:cNvPr>
          <p:cNvGraphicFramePr/>
          <p:nvPr/>
        </p:nvGraphicFramePr>
        <p:xfrm>
          <a:off x="1114669" y="1336858"/>
          <a:ext cx="9784424" cy="52904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箭头: 上 7">
            <a:extLst>
              <a:ext uri="{FF2B5EF4-FFF2-40B4-BE49-F238E27FC236}">
                <a16:creationId xmlns:a16="http://schemas.microsoft.com/office/drawing/2014/main" id="{5103F2AC-EEEB-8BAC-D95C-AB358F0A8E90}"/>
              </a:ext>
            </a:extLst>
          </p:cNvPr>
          <p:cNvSpPr/>
          <p:nvPr/>
        </p:nvSpPr>
        <p:spPr>
          <a:xfrm>
            <a:off x="2906785" y="3417805"/>
            <a:ext cx="163586" cy="841507"/>
          </a:xfrm>
          <a:prstGeom prst="upArrow">
            <a:avLst/>
          </a:prstGeom>
          <a:solidFill>
            <a:schemeClr val="bg1">
              <a:lumMod val="7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上 9">
            <a:extLst>
              <a:ext uri="{FF2B5EF4-FFF2-40B4-BE49-F238E27FC236}">
                <a16:creationId xmlns:a16="http://schemas.microsoft.com/office/drawing/2014/main" id="{09B2C9F2-4D81-FCFF-7CCA-5C580F981252}"/>
              </a:ext>
            </a:extLst>
          </p:cNvPr>
          <p:cNvSpPr/>
          <p:nvPr/>
        </p:nvSpPr>
        <p:spPr>
          <a:xfrm rot="10800000">
            <a:off x="5215156" y="4259312"/>
            <a:ext cx="163586" cy="841507"/>
          </a:xfrm>
          <a:prstGeom prst="up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上 10">
            <a:extLst>
              <a:ext uri="{FF2B5EF4-FFF2-40B4-BE49-F238E27FC236}">
                <a16:creationId xmlns:a16="http://schemas.microsoft.com/office/drawing/2014/main" id="{48499B46-82EA-BB6A-D136-EE567447C8A6}"/>
              </a:ext>
            </a:extLst>
          </p:cNvPr>
          <p:cNvSpPr/>
          <p:nvPr/>
        </p:nvSpPr>
        <p:spPr>
          <a:xfrm>
            <a:off x="7523526" y="3417011"/>
            <a:ext cx="163586" cy="841507"/>
          </a:xfrm>
          <a:prstGeom prst="up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3E7613BE-BE58-618A-F85C-0A8C5C6CE87A}"/>
              </a:ext>
            </a:extLst>
          </p:cNvPr>
          <p:cNvSpPr/>
          <p:nvPr/>
        </p:nvSpPr>
        <p:spPr>
          <a:xfrm rot="10800000">
            <a:off x="9720044" y="4258518"/>
            <a:ext cx="163586" cy="841507"/>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8C6EC81-80AF-58F7-E841-0610367BAC41}"/>
              </a:ext>
            </a:extLst>
          </p:cNvPr>
          <p:cNvSpPr txBox="1"/>
          <p:nvPr/>
        </p:nvSpPr>
        <p:spPr>
          <a:xfrm>
            <a:off x="2161197" y="2660297"/>
            <a:ext cx="1654761" cy="646331"/>
          </a:xfrm>
          <a:prstGeom prst="rect">
            <a:avLst/>
          </a:prstGeom>
          <a:noFill/>
        </p:spPr>
        <p:txBody>
          <a:bodyPr wrap="square" rtlCol="0">
            <a:spAutoFit/>
          </a:bodyPr>
          <a:lstStyle/>
          <a:p>
            <a:r>
              <a:rPr lang="zh-CN" altLang="en-US" dirty="0"/>
              <a:t>      </a:t>
            </a:r>
            <a:r>
              <a:rPr lang="zh-CN" altLang="en-US" dirty="0">
                <a:latin typeface="微软雅黑" panose="020B0503020204020204" pitchFamily="34" charset="-122"/>
                <a:ea typeface="微软雅黑" panose="020B0503020204020204" pitchFamily="34" charset="-122"/>
              </a:rPr>
              <a:t>萌芽阶段</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1921-1927</a:t>
            </a:r>
            <a:r>
              <a:rPr lang="zh-CN" altLang="en-US" dirty="0">
                <a:latin typeface="微软雅黑" panose="020B0503020204020204" pitchFamily="34" charset="-122"/>
                <a:ea typeface="微软雅黑" panose="020B0503020204020204" pitchFamily="34" charset="-122"/>
              </a:rPr>
              <a:t>）</a:t>
            </a:r>
          </a:p>
        </p:txBody>
      </p:sp>
      <p:sp>
        <p:nvSpPr>
          <p:cNvPr id="15" name="文本框 14">
            <a:extLst>
              <a:ext uri="{FF2B5EF4-FFF2-40B4-BE49-F238E27FC236}">
                <a16:creationId xmlns:a16="http://schemas.microsoft.com/office/drawing/2014/main" id="{3BD1EFBF-2450-F650-2392-574CCEE98DBC}"/>
              </a:ext>
            </a:extLst>
          </p:cNvPr>
          <p:cNvSpPr txBox="1"/>
          <p:nvPr/>
        </p:nvSpPr>
        <p:spPr>
          <a:xfrm>
            <a:off x="4469567" y="5100026"/>
            <a:ext cx="1654761" cy="646331"/>
          </a:xfrm>
          <a:prstGeom prst="rect">
            <a:avLst/>
          </a:prstGeom>
          <a:noFill/>
        </p:spPr>
        <p:txBody>
          <a:bodyPr wrap="square" rtlCol="0">
            <a:spAutoFit/>
          </a:bodyPr>
          <a:lstStyle/>
          <a:p>
            <a:r>
              <a:rPr lang="zh-CN" altLang="en-US" dirty="0"/>
              <a:t>      </a:t>
            </a:r>
            <a:r>
              <a:rPr lang="zh-CN" altLang="en-US" dirty="0">
                <a:solidFill>
                  <a:srgbClr val="00B0F0"/>
                </a:solidFill>
                <a:latin typeface="微软雅黑" panose="020B0503020204020204" pitchFamily="34" charset="-122"/>
                <a:ea typeface="微软雅黑" panose="020B0503020204020204" pitchFamily="34" charset="-122"/>
              </a:rPr>
              <a:t>形成阶段</a:t>
            </a:r>
            <a:endParaRPr lang="en-US" altLang="zh-CN" dirty="0">
              <a:solidFill>
                <a:srgbClr val="00B0F0"/>
              </a:solidFill>
              <a:latin typeface="微软雅黑" panose="020B0503020204020204" pitchFamily="34" charset="-122"/>
              <a:ea typeface="微软雅黑" panose="020B0503020204020204" pitchFamily="34" charset="-122"/>
            </a:endParaRPr>
          </a:p>
          <a:p>
            <a:r>
              <a:rPr lang="zh-CN" altLang="en-US" dirty="0">
                <a:solidFill>
                  <a:srgbClr val="00B0F0"/>
                </a:solidFill>
                <a:latin typeface="微软雅黑" panose="020B0503020204020204" pitchFamily="34" charset="-122"/>
                <a:ea typeface="微软雅黑" panose="020B0503020204020204" pitchFamily="34" charset="-122"/>
              </a:rPr>
              <a:t>（</a:t>
            </a:r>
            <a:r>
              <a:rPr lang="en-US" altLang="zh-CN" dirty="0">
                <a:solidFill>
                  <a:srgbClr val="00B0F0"/>
                </a:solidFill>
                <a:latin typeface="微软雅黑" panose="020B0503020204020204" pitchFamily="34" charset="-122"/>
                <a:ea typeface="微软雅黑" panose="020B0503020204020204" pitchFamily="34" charset="-122"/>
              </a:rPr>
              <a:t>1927-1935</a:t>
            </a:r>
            <a:r>
              <a:rPr lang="zh-CN" altLang="en-US" dirty="0">
                <a:solidFill>
                  <a:srgbClr val="00B0F0"/>
                </a:solidFill>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4BC8C65B-249A-0C59-7727-26D387C68E41}"/>
              </a:ext>
            </a:extLst>
          </p:cNvPr>
          <p:cNvSpPr txBox="1"/>
          <p:nvPr/>
        </p:nvSpPr>
        <p:spPr>
          <a:xfrm>
            <a:off x="6777938" y="2673495"/>
            <a:ext cx="1654761" cy="646331"/>
          </a:xfrm>
          <a:prstGeom prst="rect">
            <a:avLst/>
          </a:prstGeom>
          <a:noFill/>
        </p:spPr>
        <p:txBody>
          <a:bodyPr wrap="square" rtlCol="0">
            <a:spAutoFit/>
          </a:bodyPr>
          <a:lstStyle/>
          <a:p>
            <a:r>
              <a:rPr lang="zh-CN" altLang="en-US" dirty="0"/>
              <a:t>      </a:t>
            </a:r>
            <a:r>
              <a:rPr lang="zh-CN" altLang="en-US" dirty="0">
                <a:solidFill>
                  <a:schemeClr val="accent6">
                    <a:lumMod val="75000"/>
                  </a:schemeClr>
                </a:solidFill>
                <a:latin typeface="微软雅黑" panose="020B0503020204020204" pitchFamily="34" charset="-122"/>
                <a:ea typeface="微软雅黑" panose="020B0503020204020204" pitchFamily="34" charset="-122"/>
              </a:rPr>
              <a:t>成熟阶段</a:t>
            </a:r>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r>
              <a:rPr lang="zh-CN" altLang="en-US" dirty="0">
                <a:solidFill>
                  <a:schemeClr val="accent6">
                    <a:lumMod val="75000"/>
                  </a:schemeClr>
                </a:solidFill>
                <a:latin typeface="微软雅黑" panose="020B0503020204020204" pitchFamily="34" charset="-122"/>
                <a:ea typeface="微软雅黑" panose="020B0503020204020204" pitchFamily="34" charset="-122"/>
              </a:rPr>
              <a:t>（</a:t>
            </a:r>
            <a:r>
              <a:rPr lang="en-US" altLang="zh-CN" dirty="0">
                <a:solidFill>
                  <a:schemeClr val="accent6">
                    <a:lumMod val="75000"/>
                  </a:schemeClr>
                </a:solidFill>
                <a:latin typeface="微软雅黑" panose="020B0503020204020204" pitchFamily="34" charset="-122"/>
                <a:ea typeface="微软雅黑" panose="020B0503020204020204" pitchFamily="34" charset="-122"/>
              </a:rPr>
              <a:t>1935-1945</a:t>
            </a:r>
            <a:r>
              <a:rPr lang="zh-CN" altLang="en-US" dirty="0">
                <a:solidFill>
                  <a:schemeClr val="accent6">
                    <a:lumMod val="75000"/>
                  </a:schemeClr>
                </a:solidFill>
                <a:latin typeface="微软雅黑" panose="020B0503020204020204" pitchFamily="34" charset="-122"/>
                <a:ea typeface="微软雅黑" panose="020B0503020204020204" pitchFamily="34" charset="-122"/>
              </a:rPr>
              <a:t>）</a:t>
            </a:r>
          </a:p>
        </p:txBody>
      </p:sp>
      <p:sp>
        <p:nvSpPr>
          <p:cNvPr id="18" name="文本框 17">
            <a:extLst>
              <a:ext uri="{FF2B5EF4-FFF2-40B4-BE49-F238E27FC236}">
                <a16:creationId xmlns:a16="http://schemas.microsoft.com/office/drawing/2014/main" id="{79F1D3C3-30AC-C9E7-0CFE-D5C2955BAACD}"/>
              </a:ext>
            </a:extLst>
          </p:cNvPr>
          <p:cNvSpPr txBox="1"/>
          <p:nvPr/>
        </p:nvSpPr>
        <p:spPr>
          <a:xfrm>
            <a:off x="8974456" y="5110741"/>
            <a:ext cx="1654761" cy="646331"/>
          </a:xfrm>
          <a:prstGeom prst="rect">
            <a:avLst/>
          </a:prstGeom>
          <a:noFill/>
        </p:spPr>
        <p:txBody>
          <a:bodyPr wrap="square" rtlCol="0">
            <a:spAutoFit/>
          </a:bodyPr>
          <a:lstStyle/>
          <a:p>
            <a:r>
              <a:rPr lang="zh-CN" altLang="en-US" dirty="0"/>
              <a:t> </a:t>
            </a:r>
            <a:r>
              <a:rPr lang="zh-CN" altLang="en-US" dirty="0">
                <a:solidFill>
                  <a:srgbClr val="FF0000"/>
                </a:solidFill>
                <a:latin typeface="微软雅黑" panose="020B0503020204020204" pitchFamily="34" charset="-122"/>
                <a:ea typeface="微软雅黑" panose="020B0503020204020204" pitchFamily="34" charset="-122"/>
              </a:rPr>
              <a:t>继续发展阶段</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1945</a:t>
            </a:r>
            <a:r>
              <a:rPr lang="zh-CN" altLang="en-US" dirty="0">
                <a:solidFill>
                  <a:srgbClr val="FF0000"/>
                </a:solidFill>
                <a:latin typeface="微软雅黑" panose="020B0503020204020204" pitchFamily="34" charset="-122"/>
                <a:ea typeface="微软雅黑" panose="020B0503020204020204" pitchFamily="34" charset="-122"/>
              </a:rPr>
              <a:t>后）</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34546" y="279791"/>
            <a:ext cx="445008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rgbClr val="C4001D"/>
                </a:solidFill>
                <a:effectLst/>
                <a:uLnTx/>
                <a:uFillTx/>
                <a:latin typeface="微软雅黑" panose="020B0503020204020204" pitchFamily="34" charset="-122"/>
                <a:ea typeface="微软雅黑" panose="020B0503020204020204" pitchFamily="34" charset="-122"/>
                <a:sym typeface="+mn-ea"/>
              </a:rPr>
              <a:t>人民立场：共同富裕与民生保障</a:t>
            </a:r>
            <a:endParaRPr lang="zh-CN" altLang="en-US" sz="2400" b="1" dirty="0">
              <a:solidFill>
                <a:srgbClr val="C4001D"/>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sp>
        <p:nvSpPr>
          <p:cNvPr id="11" name="矩形: 圆角 10"/>
          <p:cNvSpPr/>
          <p:nvPr/>
        </p:nvSpPr>
        <p:spPr>
          <a:xfrm>
            <a:off x="1250950" y="2118995"/>
            <a:ext cx="10283190" cy="3746500"/>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3541478" y="1085335"/>
            <a:ext cx="5363845" cy="920057"/>
            <a:chOff x="1774825" y="3280040"/>
            <a:chExt cx="5363845" cy="920057"/>
          </a:xfrm>
        </p:grpSpPr>
        <p:grpSp>
          <p:nvGrpSpPr>
            <p:cNvPr id="13" name="组合 12"/>
            <p:cNvGrpSpPr/>
            <p:nvPr/>
          </p:nvGrpSpPr>
          <p:grpSpPr>
            <a:xfrm>
              <a:off x="1774825" y="3280040"/>
              <a:ext cx="5154249" cy="920057"/>
              <a:chOff x="1774825" y="3280040"/>
              <a:chExt cx="5154249" cy="920057"/>
            </a:xfrm>
          </p:grpSpPr>
          <p:sp>
            <p:nvSpPr>
              <p:cNvPr id="15" name="矩形 14"/>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p:cNvSpPr txBox="1"/>
            <p:nvPr/>
          </p:nvSpPr>
          <p:spPr>
            <a:xfrm>
              <a:off x="2500630" y="3536580"/>
              <a:ext cx="4638040" cy="429895"/>
            </a:xfrm>
            <a:prstGeom prst="rect">
              <a:avLst/>
            </a:prstGeom>
            <a:noFill/>
          </p:spPr>
          <p:txBody>
            <a:bodyPr wrap="square" rtlCol="0">
              <a:spAutoFit/>
            </a:bodyPr>
            <a:lstStyle/>
            <a:p>
              <a:pPr lvl="0" algn="ctr" defTabSz="914400"/>
              <a:r>
                <a:rPr lang="zh-CN" altLang="en-US" sz="2200" b="1" kern="0" dirty="0">
                  <a:solidFill>
                    <a:prstClr val="white"/>
                  </a:solidFill>
                  <a:latin typeface="Arial" panose="020B0604020202020204"/>
                  <a:ea typeface="微软雅黑" panose="020B0503020204020204" pitchFamily="34" charset="-122"/>
                  <a:sym typeface="+mn-ea"/>
                </a:rPr>
                <a:t>就业、民生、消费、社会保障</a:t>
              </a:r>
              <a:endParaRPr lang="zh-CN" altLang="en-US" sz="2200" b="1" kern="0" dirty="0">
                <a:solidFill>
                  <a:prstClr val="white"/>
                </a:solidFill>
                <a:latin typeface="Arial" panose="020B0604020202020204"/>
                <a:ea typeface="微软雅黑" panose="020B0503020204020204" pitchFamily="34" charset="-122"/>
              </a:endParaRPr>
            </a:p>
          </p:txBody>
        </p:sp>
      </p:grpSp>
      <p:sp>
        <p:nvSpPr>
          <p:cNvPr id="43" name="椭圆 42"/>
          <p:cNvSpPr/>
          <p:nvPr/>
        </p:nvSpPr>
        <p:spPr>
          <a:xfrm>
            <a:off x="1555750" y="2383074"/>
            <a:ext cx="1790700" cy="17907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矩形 43"/>
          <p:cNvSpPr/>
          <p:nvPr/>
        </p:nvSpPr>
        <p:spPr>
          <a:xfrm>
            <a:off x="1624493" y="2966758"/>
            <a:ext cx="1644487" cy="607695"/>
          </a:xfrm>
          <a:prstGeom prst="rect">
            <a:avLst/>
          </a:prstGeom>
        </p:spPr>
        <p:txBody>
          <a:bodyPr wrap="square">
            <a:spAutoFit/>
          </a:bodyPr>
          <a:lstStyle/>
          <a:p>
            <a:pPr algn="ctr" defTabSz="914400">
              <a:lnSpc>
                <a:spcPct val="120000"/>
              </a:lnSpc>
            </a:pPr>
            <a:r>
              <a:rPr lang="zh-CN" altLang="en-US" sz="2800" b="1" dirty="0">
                <a:solidFill>
                  <a:prstClr val="white"/>
                </a:solidFill>
                <a:latin typeface="微软雅黑" panose="020B0503020204020204" pitchFamily="34" charset="-122"/>
                <a:ea typeface="微软雅黑" panose="020B0503020204020204" pitchFamily="34" charset="-122"/>
              </a:rPr>
              <a:t>理论关联</a:t>
            </a:r>
          </a:p>
        </p:txBody>
      </p:sp>
      <p:grpSp>
        <p:nvGrpSpPr>
          <p:cNvPr id="45" name="组合 44"/>
          <p:cNvGrpSpPr/>
          <p:nvPr>
            <p:custDataLst>
              <p:tags r:id="rId1"/>
            </p:custDataLst>
          </p:nvPr>
        </p:nvGrpSpPr>
        <p:grpSpPr>
          <a:xfrm>
            <a:off x="1250949" y="1995724"/>
            <a:ext cx="2790826" cy="2619375"/>
            <a:chOff x="1085849" y="2933700"/>
            <a:chExt cx="2790826" cy="2619375"/>
          </a:xfrm>
        </p:grpSpPr>
        <p:sp>
          <p:nvSpPr>
            <p:cNvPr id="46" name="弧形 45"/>
            <p:cNvSpPr/>
            <p:nvPr/>
          </p:nvSpPr>
          <p:spPr>
            <a:xfrm>
              <a:off x="1085849" y="2933700"/>
              <a:ext cx="2619375" cy="2619375"/>
            </a:xfrm>
            <a:prstGeom prst="arc">
              <a:avLst>
                <a:gd name="adj1" fmla="val 19185089"/>
                <a:gd name="adj2" fmla="val 2568900"/>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7" name="组合 46"/>
            <p:cNvGrpSpPr/>
            <p:nvPr/>
          </p:nvGrpSpPr>
          <p:grpSpPr>
            <a:xfrm>
              <a:off x="3267075" y="3324225"/>
              <a:ext cx="609600" cy="1885950"/>
              <a:chOff x="3267075" y="3324225"/>
              <a:chExt cx="609600" cy="1885950"/>
            </a:xfrm>
          </p:grpSpPr>
          <p:sp>
            <p:nvSpPr>
              <p:cNvPr id="48" name="椭圆 47"/>
              <p:cNvSpPr/>
              <p:nvPr>
                <p:custDataLst>
                  <p:tags r:id="rId9"/>
                </p:custDataLst>
              </p:nvPr>
            </p:nvSpPr>
            <p:spPr>
              <a:xfrm>
                <a:off x="3333750" y="3324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9" name="椭圆 48"/>
              <p:cNvSpPr/>
              <p:nvPr>
                <p:custDataLst>
                  <p:tags r:id="rId10"/>
                </p:custDataLst>
              </p:nvPr>
            </p:nvSpPr>
            <p:spPr>
              <a:xfrm>
                <a:off x="3514725" y="4095750"/>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椭圆 49"/>
              <p:cNvSpPr/>
              <p:nvPr>
                <p:custDataLst>
                  <p:tags r:id="rId11"/>
                </p:custDataLst>
              </p:nvPr>
            </p:nvSpPr>
            <p:spPr>
              <a:xfrm>
                <a:off x="3267075" y="4848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51" name="矩形 50"/>
          <p:cNvSpPr/>
          <p:nvPr>
            <p:custDataLst>
              <p:tags r:id="rId2"/>
            </p:custDataLst>
          </p:nvPr>
        </p:nvSpPr>
        <p:spPr>
          <a:xfrm>
            <a:off x="3963506" y="2130394"/>
            <a:ext cx="1554480" cy="645160"/>
          </a:xfrm>
          <a:prstGeom prst="rect">
            <a:avLst/>
          </a:prstGeom>
        </p:spPr>
        <p:txBody>
          <a:bodyPr wrap="none">
            <a:spAutoFit/>
          </a:bodyPr>
          <a:lstStyle/>
          <a:p>
            <a:pPr algn="l" defTabSz="914400">
              <a:lnSpc>
                <a:spcPct val="200000"/>
              </a:lnSpc>
            </a:pPr>
            <a:r>
              <a:rPr lang="zh-CN" altLang="en-US" b="1" dirty="0">
                <a:solidFill>
                  <a:srgbClr val="C00000"/>
                </a:solidFill>
                <a:latin typeface="微软雅黑" panose="020B0503020204020204" pitchFamily="34" charset="-122"/>
                <a:ea typeface="微软雅黑" panose="020B0503020204020204" pitchFamily="34" charset="-122"/>
              </a:rPr>
              <a:t>科学发展观：</a:t>
            </a:r>
            <a:endParaRPr lang="zh-CN" altLang="en-US" dirty="0">
              <a:solidFill>
                <a:srgbClr val="333333"/>
              </a:solidFill>
              <a:latin typeface="微软雅黑" panose="020B0503020204020204" pitchFamily="34" charset="-122"/>
              <a:ea typeface="微软雅黑" panose="020B0503020204020204" pitchFamily="34" charset="-122"/>
            </a:endParaRPr>
          </a:p>
        </p:txBody>
      </p:sp>
      <p:sp>
        <p:nvSpPr>
          <p:cNvPr id="52" name="矩形 51"/>
          <p:cNvSpPr/>
          <p:nvPr>
            <p:custDataLst>
              <p:tags r:id="rId3"/>
            </p:custDataLst>
          </p:nvPr>
        </p:nvSpPr>
        <p:spPr>
          <a:xfrm>
            <a:off x="4021772" y="2909539"/>
            <a:ext cx="1783080" cy="645160"/>
          </a:xfrm>
          <a:prstGeom prst="rect">
            <a:avLst/>
          </a:prstGeom>
        </p:spPr>
        <p:txBody>
          <a:bodyPr wrap="none">
            <a:spAutoFit/>
          </a:bodyPr>
          <a:lstStyle/>
          <a:p>
            <a:pPr algn="l" defTabSz="914400">
              <a:lnSpc>
                <a:spcPct val="200000"/>
              </a:lnSpc>
            </a:pP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三个代表</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a:t>
            </a:r>
            <a:endParaRPr lang="zh-CN" altLang="en-US" sz="1600" dirty="0">
              <a:solidFill>
                <a:srgbClr val="333333"/>
              </a:solidFill>
              <a:latin typeface="微软雅黑" panose="020B0503020204020204" pitchFamily="34" charset="-122"/>
              <a:ea typeface="微软雅黑" panose="020B0503020204020204" pitchFamily="34" charset="-122"/>
            </a:endParaRPr>
          </a:p>
        </p:txBody>
      </p:sp>
      <p:sp>
        <p:nvSpPr>
          <p:cNvPr id="53" name="矩形 52"/>
          <p:cNvSpPr/>
          <p:nvPr>
            <p:custDataLst>
              <p:tags r:id="rId4"/>
            </p:custDataLst>
          </p:nvPr>
        </p:nvSpPr>
        <p:spPr>
          <a:xfrm>
            <a:off x="3862080" y="3922433"/>
            <a:ext cx="1554480" cy="368300"/>
          </a:xfrm>
          <a:prstGeom prst="rect">
            <a:avLst/>
          </a:prstGeom>
        </p:spPr>
        <p:txBody>
          <a:bodyPr wrap="none">
            <a:spAutoFit/>
          </a:bodyPr>
          <a:lstStyle/>
          <a:p>
            <a:pPr algn="l" defTabSz="914400"/>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习近平思想：</a:t>
            </a:r>
            <a:endParaRPr lang="zh-CN" altLang="en-US" sz="1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矩形 54"/>
          <p:cNvSpPr/>
          <p:nvPr>
            <p:custDataLst>
              <p:tags r:id="rId5"/>
            </p:custDataLst>
          </p:nvPr>
        </p:nvSpPr>
        <p:spPr>
          <a:xfrm>
            <a:off x="3484575" y="2423307"/>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01</a:t>
            </a:r>
            <a:endParaRPr lang="zh-CN" altLang="en-US" sz="1200" b="1" dirty="0">
              <a:solidFill>
                <a:prstClr val="white"/>
              </a:solidFill>
              <a:latin typeface="等线" panose="02010600030101010101" charset="-122"/>
            </a:endParaRPr>
          </a:p>
        </p:txBody>
      </p:sp>
      <p:sp>
        <p:nvSpPr>
          <p:cNvPr id="56" name="矩形 55"/>
          <p:cNvSpPr/>
          <p:nvPr>
            <p:custDataLst>
              <p:tags r:id="rId6"/>
            </p:custDataLst>
          </p:nvPr>
        </p:nvSpPr>
        <p:spPr>
          <a:xfrm>
            <a:off x="3675075" y="3185307"/>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02</a:t>
            </a:r>
            <a:endParaRPr lang="zh-CN" altLang="en-US" sz="1200" b="1" dirty="0">
              <a:solidFill>
                <a:prstClr val="white"/>
              </a:solidFill>
              <a:latin typeface="等线" panose="02010600030101010101" charset="-122"/>
            </a:endParaRPr>
          </a:p>
        </p:txBody>
      </p:sp>
      <p:sp>
        <p:nvSpPr>
          <p:cNvPr id="57" name="矩形 56"/>
          <p:cNvSpPr/>
          <p:nvPr>
            <p:custDataLst>
              <p:tags r:id="rId7"/>
            </p:custDataLst>
          </p:nvPr>
        </p:nvSpPr>
        <p:spPr>
          <a:xfrm>
            <a:off x="3408375" y="3939687"/>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03</a:t>
            </a:r>
            <a:endParaRPr lang="zh-CN" altLang="en-US" sz="1200" b="1" dirty="0">
              <a:solidFill>
                <a:prstClr val="white"/>
              </a:solidFill>
              <a:latin typeface="等线" panose="02010600030101010101" charset="-122"/>
            </a:endParaRPr>
          </a:p>
        </p:txBody>
      </p:sp>
      <p:sp>
        <p:nvSpPr>
          <p:cNvPr id="58" name="矩形: 圆角 57"/>
          <p:cNvSpPr/>
          <p:nvPr/>
        </p:nvSpPr>
        <p:spPr>
          <a:xfrm>
            <a:off x="5426710" y="2264410"/>
            <a:ext cx="1662430" cy="54991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矩形 58"/>
          <p:cNvSpPr/>
          <p:nvPr/>
        </p:nvSpPr>
        <p:spPr>
          <a:xfrm>
            <a:off x="4678524" y="2358588"/>
            <a:ext cx="3153826" cy="368300"/>
          </a:xfrm>
          <a:prstGeom prst="rect">
            <a:avLst/>
          </a:prstGeom>
        </p:spPr>
        <p:txBody>
          <a:bodyPr wrap="square">
            <a:spAutoFit/>
          </a:bodyPr>
          <a:lstStyle/>
          <a:p>
            <a:pPr algn="ctr" defTabSz="914400"/>
            <a:r>
              <a:rPr lang="en-US" altLang="zh-CN" b="1" dirty="0">
                <a:solidFill>
                  <a:srgbClr val="BE230B"/>
                </a:solidFill>
                <a:latin typeface="微软雅黑" panose="020B0503020204020204" pitchFamily="34" charset="-122"/>
                <a:ea typeface="微软雅黑" panose="020B0503020204020204" pitchFamily="34" charset="-122"/>
              </a:rPr>
              <a:t>”</a:t>
            </a:r>
            <a:r>
              <a:rPr lang="zh-CN" altLang="en-US" b="1" dirty="0">
                <a:solidFill>
                  <a:srgbClr val="BE230B"/>
                </a:solidFill>
                <a:latin typeface="微软雅黑" panose="020B0503020204020204" pitchFamily="34" charset="-122"/>
                <a:ea typeface="微软雅黑" panose="020B0503020204020204" pitchFamily="34" charset="-122"/>
              </a:rPr>
              <a:t>以人为本</a:t>
            </a:r>
            <a:r>
              <a:rPr lang="en-US" altLang="zh-CN" b="1" dirty="0">
                <a:solidFill>
                  <a:srgbClr val="BE230B"/>
                </a:solidFill>
                <a:latin typeface="微软雅黑" panose="020B0503020204020204" pitchFamily="34" charset="-122"/>
                <a:ea typeface="微软雅黑" panose="020B0503020204020204" pitchFamily="34" charset="-122"/>
              </a:rPr>
              <a:t>“</a:t>
            </a:r>
          </a:p>
        </p:txBody>
      </p:sp>
      <p:sp>
        <p:nvSpPr>
          <p:cNvPr id="60" name="矩形: 圆角 59"/>
          <p:cNvSpPr/>
          <p:nvPr/>
        </p:nvSpPr>
        <p:spPr>
          <a:xfrm>
            <a:off x="7832090" y="2270760"/>
            <a:ext cx="1771650" cy="529590"/>
          </a:xfrm>
          <a:prstGeom prst="roundRect">
            <a:avLst>
              <a:gd name="adj" fmla="val 19288"/>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箭头: 下 60"/>
          <p:cNvSpPr/>
          <p:nvPr/>
        </p:nvSpPr>
        <p:spPr>
          <a:xfrm rot="16200000">
            <a:off x="7336155" y="2293620"/>
            <a:ext cx="360680" cy="451485"/>
          </a:xfrm>
          <a:prstGeom prst="downArrow">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 name="矩形 61"/>
          <p:cNvSpPr/>
          <p:nvPr/>
        </p:nvSpPr>
        <p:spPr>
          <a:xfrm>
            <a:off x="7930500" y="2359485"/>
            <a:ext cx="1554480" cy="368300"/>
          </a:xfrm>
          <a:prstGeom prst="rect">
            <a:avLst/>
          </a:prstGeom>
        </p:spPr>
        <p:txBody>
          <a:bodyPr wrap="none">
            <a:spAutoFit/>
          </a:bodyPr>
          <a:lstStyle/>
          <a:p>
            <a:pPr defTabSz="914400"/>
            <a:r>
              <a:rPr lang="zh-CN" altLang="en-US" b="1" dirty="0">
                <a:solidFill>
                  <a:prstClr val="white"/>
                </a:solidFill>
                <a:latin typeface="微软雅黑" panose="020B0503020204020204" pitchFamily="34" charset="-122"/>
                <a:ea typeface="微软雅黑" panose="020B0503020204020204" pitchFamily="34" charset="-122"/>
              </a:rPr>
              <a:t>缩小城乡差距</a:t>
            </a:r>
          </a:p>
        </p:txBody>
      </p:sp>
      <p:sp>
        <p:nvSpPr>
          <p:cNvPr id="2" name="矩形: 圆角 57"/>
          <p:cNvSpPr/>
          <p:nvPr/>
        </p:nvSpPr>
        <p:spPr>
          <a:xfrm>
            <a:off x="5655310" y="3052445"/>
            <a:ext cx="2117725" cy="54991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 name="矩形 2"/>
          <p:cNvSpPr/>
          <p:nvPr/>
        </p:nvSpPr>
        <p:spPr>
          <a:xfrm>
            <a:off x="5124294" y="3146623"/>
            <a:ext cx="3153826" cy="368300"/>
          </a:xfrm>
          <a:prstGeom prst="rect">
            <a:avLst/>
          </a:prstGeom>
        </p:spPr>
        <p:txBody>
          <a:bodyPr wrap="squar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sym typeface="+mn-ea"/>
              </a:rPr>
              <a:t>代表人民利益</a:t>
            </a:r>
          </a:p>
        </p:txBody>
      </p:sp>
      <p:sp>
        <p:nvSpPr>
          <p:cNvPr id="4" name="矩形: 圆角 59"/>
          <p:cNvSpPr/>
          <p:nvPr/>
        </p:nvSpPr>
        <p:spPr>
          <a:xfrm>
            <a:off x="8460740" y="3058795"/>
            <a:ext cx="1771650" cy="529590"/>
          </a:xfrm>
          <a:prstGeom prst="roundRect">
            <a:avLst>
              <a:gd name="adj" fmla="val 19288"/>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 name="箭头: 下 60"/>
          <p:cNvSpPr/>
          <p:nvPr/>
        </p:nvSpPr>
        <p:spPr>
          <a:xfrm rot="16200000">
            <a:off x="7987665" y="3081655"/>
            <a:ext cx="360680" cy="451485"/>
          </a:xfrm>
          <a:prstGeom prst="downArrow">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8559150" y="3147520"/>
            <a:ext cx="1554480" cy="368300"/>
          </a:xfrm>
          <a:prstGeom prst="rect">
            <a:avLst/>
          </a:prstGeom>
        </p:spPr>
        <p:txBody>
          <a:bodyPr wrap="none">
            <a:spAutoFit/>
          </a:bodyPr>
          <a:lstStyle/>
          <a:p>
            <a:pPr defTabSz="914400"/>
            <a:r>
              <a:rPr lang="zh-CN" altLang="en-US" b="1" dirty="0">
                <a:solidFill>
                  <a:prstClr val="white"/>
                </a:solidFill>
                <a:latin typeface="微软雅黑" panose="020B0503020204020204" pitchFamily="34" charset="-122"/>
                <a:ea typeface="微软雅黑" panose="020B0503020204020204" pitchFamily="34" charset="-122"/>
              </a:rPr>
              <a:t>粮食安全政策</a:t>
            </a:r>
          </a:p>
        </p:txBody>
      </p:sp>
      <p:sp>
        <p:nvSpPr>
          <p:cNvPr id="21" name="矩形: 圆角 57"/>
          <p:cNvSpPr/>
          <p:nvPr/>
        </p:nvSpPr>
        <p:spPr>
          <a:xfrm>
            <a:off x="5321935" y="3813810"/>
            <a:ext cx="1610360" cy="54991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矩形 21"/>
          <p:cNvSpPr/>
          <p:nvPr/>
        </p:nvSpPr>
        <p:spPr>
          <a:xfrm>
            <a:off x="4582639" y="3906718"/>
            <a:ext cx="3153826" cy="368300"/>
          </a:xfrm>
          <a:prstGeom prst="rect">
            <a:avLst/>
          </a:prstGeom>
        </p:spPr>
        <p:txBody>
          <a:bodyPr wrap="squar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sym typeface="+mn-ea"/>
              </a:rPr>
              <a:t>共同富裕</a:t>
            </a:r>
          </a:p>
        </p:txBody>
      </p:sp>
      <p:sp>
        <p:nvSpPr>
          <p:cNvPr id="23" name="矩形: 圆角 59"/>
          <p:cNvSpPr/>
          <p:nvPr/>
        </p:nvSpPr>
        <p:spPr>
          <a:xfrm>
            <a:off x="7704455" y="3820160"/>
            <a:ext cx="3244850" cy="529590"/>
          </a:xfrm>
          <a:prstGeom prst="roundRect">
            <a:avLst>
              <a:gd name="adj" fmla="val 19288"/>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4" name="箭头: 下 60"/>
          <p:cNvSpPr/>
          <p:nvPr/>
        </p:nvSpPr>
        <p:spPr>
          <a:xfrm rot="16200000">
            <a:off x="7134225" y="3839845"/>
            <a:ext cx="360680" cy="451485"/>
          </a:xfrm>
          <a:prstGeom prst="downArrow">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矩形 24"/>
          <p:cNvSpPr/>
          <p:nvPr/>
        </p:nvSpPr>
        <p:spPr>
          <a:xfrm>
            <a:off x="7780005" y="3908885"/>
            <a:ext cx="3154680" cy="368300"/>
          </a:xfrm>
          <a:prstGeom prst="rect">
            <a:avLst/>
          </a:prstGeom>
        </p:spPr>
        <p:txBody>
          <a:bodyPr wrap="none">
            <a:spAutoFit/>
          </a:bodyPr>
          <a:lstStyle/>
          <a:p>
            <a:pPr defTabSz="914400"/>
            <a:r>
              <a:rPr lang="zh-CN" altLang="en-US" b="1" dirty="0">
                <a:solidFill>
                  <a:prstClr val="white"/>
                </a:solidFill>
                <a:latin typeface="微软雅黑" panose="020B0503020204020204" pitchFamily="34" charset="-122"/>
                <a:ea typeface="微软雅黑" panose="020B0503020204020204" pitchFamily="34" charset="-122"/>
              </a:rPr>
              <a:t>投资于人（教育、技能培训）</a:t>
            </a:r>
          </a:p>
        </p:txBody>
      </p:sp>
      <p:sp>
        <p:nvSpPr>
          <p:cNvPr id="26" name="矩形: 对角圆角 43"/>
          <p:cNvSpPr/>
          <p:nvPr>
            <p:custDataLst>
              <p:tags r:id="rId8"/>
            </p:custDataLst>
          </p:nvPr>
        </p:nvSpPr>
        <p:spPr>
          <a:xfrm>
            <a:off x="1689100" y="4581525"/>
            <a:ext cx="9245600" cy="1059180"/>
          </a:xfrm>
          <a:prstGeom prst="round2DiagRect">
            <a:avLst/>
          </a:prstGeom>
          <a:noFill/>
          <a:ln>
            <a:solidFill>
              <a:srgbClr val="BE23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1727200" y="4541009"/>
            <a:ext cx="9207500" cy="1060450"/>
          </a:xfrm>
          <a:prstGeom prst="rect">
            <a:avLst/>
          </a:prstGeom>
        </p:spPr>
        <p:txBody>
          <a:bodyPr wrap="square">
            <a:spAutoFit/>
          </a:bodyPr>
          <a:lstStyle/>
          <a:p>
            <a:pPr defTabSz="914400">
              <a:lnSpc>
                <a:spcPct val="150000"/>
              </a:lnSpc>
            </a:pPr>
            <a:r>
              <a:rPr lang="zh-CN" altLang="en-US" sz="1400" dirty="0">
                <a:solidFill>
                  <a:srgbClr val="222222"/>
                </a:solidFill>
                <a:latin typeface="微软雅黑" panose="020B0503020204020204" pitchFamily="34" charset="-122"/>
                <a:ea typeface="微软雅黑" panose="020B0503020204020204" pitchFamily="34" charset="-122"/>
              </a:rPr>
              <a:t>从科学发展观</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以人为本</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的城乡统筹，到</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三个代表</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对人民利益的坚守，再到习近平思想以教育和技能培训推动共同富裕，中国特色社会主义理论体系始终</a:t>
            </a:r>
            <a:r>
              <a:rPr lang="zh-CN" altLang="en-US" sz="1400" b="1" dirty="0">
                <a:solidFill>
                  <a:srgbClr val="C00000"/>
                </a:solidFill>
                <a:latin typeface="微软雅黑" panose="020B0503020204020204" pitchFamily="34" charset="-122"/>
                <a:ea typeface="微软雅黑" panose="020B0503020204020204" pitchFamily="34" charset="-122"/>
              </a:rPr>
              <a:t>以</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人民立场</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为根本</a:t>
            </a:r>
            <a:r>
              <a:rPr lang="zh-CN" altLang="en-US" sz="1400" dirty="0">
                <a:solidFill>
                  <a:srgbClr val="222222"/>
                </a:solidFill>
                <a:latin typeface="微软雅黑" panose="020B0503020204020204" pitchFamily="34" charset="-122"/>
                <a:ea typeface="微软雅黑" panose="020B0503020204020204" pitchFamily="34" charset="-122"/>
              </a:rPr>
              <a:t>，通过制度创新与政策实践，逐步构建起覆盖经济安全、民生保障、社会公平的多层次发展框架。</a:t>
            </a:r>
          </a:p>
        </p:txBody>
      </p:sp>
      <p:pic>
        <p:nvPicPr>
          <p:cNvPr id="27" name="图片 26" descr="9">
            <a:extLst>
              <a:ext uri="{FF2B5EF4-FFF2-40B4-BE49-F238E27FC236}">
                <a16:creationId xmlns:a16="http://schemas.microsoft.com/office/drawing/2014/main" id="{1616BF01-8602-6E06-7E71-397BD07F62CB}"/>
              </a:ext>
            </a:extLst>
          </p:cNvPr>
          <p:cNvPicPr>
            <a:picLocks noChangeAspect="1"/>
          </p:cNvPicPr>
          <p:nvPr/>
        </p:nvPicPr>
        <p:blipFill>
          <a:blip r:embed="rId14"/>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28" name="Picture 4" descr="北京商报制图">
            <a:extLst>
              <a:ext uri="{FF2B5EF4-FFF2-40B4-BE49-F238E27FC236}">
                <a16:creationId xmlns:a16="http://schemas.microsoft.com/office/drawing/2014/main" id="{9F79CF4E-34C3-2A7B-6D25-B9843D959C5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14:presetBounceEnd="46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46000">
                                          <p:cBhvr additive="base">
                                            <p:cTn id="18"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fill="hold"/>
                                            <p:tgtEl>
                                              <p:spTgt spid="51"/>
                                            </p:tgtEl>
                                            <p:attrNameLst>
                                              <p:attrName>ppt_x</p:attrName>
                                            </p:attrNameLst>
                                          </p:cBhvr>
                                          <p:tavLst>
                                            <p:tav tm="0">
                                              <p:val>
                                                <p:strVal val="#ppt_x"/>
                                              </p:val>
                                            </p:tav>
                                            <p:tav tm="100000">
                                              <p:val>
                                                <p:strVal val="#ppt_x"/>
                                              </p:val>
                                            </p:tav>
                                          </p:tavLst>
                                        </p:anim>
                                        <p:anim calcmode="lin" valueType="num">
                                          <p:cBhvr>
                                            <p:cTn id="50" dur="1000" fill="hold"/>
                                            <p:tgtEl>
                                              <p:spTgt spid="5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1000"/>
                                            <p:tgtEl>
                                              <p:spTgt spid="52"/>
                                            </p:tgtEl>
                                          </p:cBhvr>
                                        </p:animEffect>
                                        <p:anim calcmode="lin" valueType="num">
                                          <p:cBhvr>
                                            <p:cTn id="54" dur="1000" fill="hold"/>
                                            <p:tgtEl>
                                              <p:spTgt spid="52"/>
                                            </p:tgtEl>
                                            <p:attrNameLst>
                                              <p:attrName>ppt_x</p:attrName>
                                            </p:attrNameLst>
                                          </p:cBhvr>
                                          <p:tavLst>
                                            <p:tav tm="0">
                                              <p:val>
                                                <p:strVal val="#ppt_x"/>
                                              </p:val>
                                            </p:tav>
                                            <p:tav tm="100000">
                                              <p:val>
                                                <p:strVal val="#ppt_x"/>
                                              </p:val>
                                            </p:tav>
                                          </p:tavLst>
                                        </p:anim>
                                        <p:anim calcmode="lin" valueType="num">
                                          <p:cBhvr>
                                            <p:cTn id="55" dur="1000" fill="hold"/>
                                            <p:tgtEl>
                                              <p:spTgt spid="5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1000"/>
                                            <p:tgtEl>
                                              <p:spTgt spid="53"/>
                                            </p:tgtEl>
                                          </p:cBhvr>
                                        </p:animEffect>
                                        <p:anim calcmode="lin" valueType="num">
                                          <p:cBhvr>
                                            <p:cTn id="59" dur="1000" fill="hold"/>
                                            <p:tgtEl>
                                              <p:spTgt spid="53"/>
                                            </p:tgtEl>
                                            <p:attrNameLst>
                                              <p:attrName>ppt_x</p:attrName>
                                            </p:attrNameLst>
                                          </p:cBhvr>
                                          <p:tavLst>
                                            <p:tav tm="0">
                                              <p:val>
                                                <p:strVal val="#ppt_x"/>
                                              </p:val>
                                            </p:tav>
                                            <p:tav tm="100000">
                                              <p:val>
                                                <p:strVal val="#ppt_x"/>
                                              </p:val>
                                            </p:tav>
                                          </p:tavLst>
                                        </p:anim>
                                        <p:anim calcmode="lin" valueType="num">
                                          <p:cBhvr>
                                            <p:cTn id="60" dur="1000" fill="hold"/>
                                            <p:tgtEl>
                                              <p:spTgt spid="5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1000"/>
                                            <p:tgtEl>
                                              <p:spTgt spid="57"/>
                                            </p:tgtEl>
                                          </p:cBhvr>
                                        </p:animEffect>
                                        <p:anim calcmode="lin" valueType="num">
                                          <p:cBhvr>
                                            <p:cTn id="74" dur="1000" fill="hold"/>
                                            <p:tgtEl>
                                              <p:spTgt spid="57"/>
                                            </p:tgtEl>
                                            <p:attrNameLst>
                                              <p:attrName>ppt_x</p:attrName>
                                            </p:attrNameLst>
                                          </p:cBhvr>
                                          <p:tavLst>
                                            <p:tav tm="0">
                                              <p:val>
                                                <p:strVal val="#ppt_x"/>
                                              </p:val>
                                            </p:tav>
                                            <p:tav tm="100000">
                                              <p:val>
                                                <p:strVal val="#ppt_x"/>
                                              </p:val>
                                            </p:tav>
                                          </p:tavLst>
                                        </p:anim>
                                        <p:anim calcmode="lin" valueType="num">
                                          <p:cBhvr>
                                            <p:cTn id="75" dur="1000" fill="hold"/>
                                            <p:tgtEl>
                                              <p:spTgt spid="57"/>
                                            </p:tgtEl>
                                            <p:attrNameLst>
                                              <p:attrName>ppt_y</p:attrName>
                                            </p:attrNameLst>
                                          </p:cBhvr>
                                          <p:tavLst>
                                            <p:tav tm="0">
                                              <p:val>
                                                <p:strVal val="#ppt_y+.1"/>
                                              </p:val>
                                            </p:tav>
                                            <p:tav tm="100000">
                                              <p:val>
                                                <p:strVal val="#ppt_y"/>
                                              </p:val>
                                            </p:tav>
                                          </p:tavLst>
                                        </p:anim>
                                      </p:childTnLst>
                                    </p:cTn>
                                  </p:par>
                                </p:childTnLst>
                              </p:cTn>
                            </p:par>
                            <p:par>
                              <p:cTn id="76" fill="hold">
                                <p:stCondLst>
                                  <p:cond delay="2500"/>
                                </p:stCondLst>
                                <p:childTnLst>
                                  <p:par>
                                    <p:cTn id="77" presetID="42"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1000"/>
                                            <p:tgtEl>
                                              <p:spTgt spid="58"/>
                                            </p:tgtEl>
                                          </p:cBhvr>
                                        </p:animEffect>
                                        <p:anim calcmode="lin" valueType="num">
                                          <p:cBhvr>
                                            <p:cTn id="80" dur="1000" fill="hold"/>
                                            <p:tgtEl>
                                              <p:spTgt spid="58"/>
                                            </p:tgtEl>
                                            <p:attrNameLst>
                                              <p:attrName>ppt_x</p:attrName>
                                            </p:attrNameLst>
                                          </p:cBhvr>
                                          <p:tavLst>
                                            <p:tav tm="0">
                                              <p:val>
                                                <p:strVal val="#ppt_x"/>
                                              </p:val>
                                            </p:tav>
                                            <p:tav tm="100000">
                                              <p:val>
                                                <p:strVal val="#ppt_x"/>
                                              </p:val>
                                            </p:tav>
                                          </p:tavLst>
                                        </p:anim>
                                        <p:anim calcmode="lin" valueType="num">
                                          <p:cBhvr>
                                            <p:cTn id="81" dur="1000" fill="hold"/>
                                            <p:tgtEl>
                                              <p:spTgt spid="5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1000"/>
                                            <p:tgtEl>
                                              <p:spTgt spid="59"/>
                                            </p:tgtEl>
                                          </p:cBhvr>
                                        </p:animEffect>
                                        <p:anim calcmode="lin" valueType="num">
                                          <p:cBhvr>
                                            <p:cTn id="85" dur="1000" fill="hold"/>
                                            <p:tgtEl>
                                              <p:spTgt spid="59"/>
                                            </p:tgtEl>
                                            <p:attrNameLst>
                                              <p:attrName>ppt_x</p:attrName>
                                            </p:attrNameLst>
                                          </p:cBhvr>
                                          <p:tavLst>
                                            <p:tav tm="0">
                                              <p:val>
                                                <p:strVal val="#ppt_x"/>
                                              </p:val>
                                            </p:tav>
                                            <p:tav tm="100000">
                                              <p:val>
                                                <p:strVal val="#ppt_x"/>
                                              </p:val>
                                            </p:tav>
                                          </p:tavLst>
                                        </p:anim>
                                        <p:anim calcmode="lin" valueType="num">
                                          <p:cBhvr>
                                            <p:cTn id="86" dur="1000" fill="hold"/>
                                            <p:tgtEl>
                                              <p:spTgt spid="5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1000"/>
                                            <p:tgtEl>
                                              <p:spTgt spid="60"/>
                                            </p:tgtEl>
                                          </p:cBhvr>
                                        </p:animEffect>
                                        <p:anim calcmode="lin" valueType="num">
                                          <p:cBhvr>
                                            <p:cTn id="90" dur="1000" fill="hold"/>
                                            <p:tgtEl>
                                              <p:spTgt spid="60"/>
                                            </p:tgtEl>
                                            <p:attrNameLst>
                                              <p:attrName>ppt_x</p:attrName>
                                            </p:attrNameLst>
                                          </p:cBhvr>
                                          <p:tavLst>
                                            <p:tav tm="0">
                                              <p:val>
                                                <p:strVal val="#ppt_x"/>
                                              </p:val>
                                            </p:tav>
                                            <p:tav tm="100000">
                                              <p:val>
                                                <p:strVal val="#ppt_x"/>
                                              </p:val>
                                            </p:tav>
                                          </p:tavLst>
                                        </p:anim>
                                        <p:anim calcmode="lin" valueType="num">
                                          <p:cBhvr>
                                            <p:cTn id="91" dur="1000" fill="hold"/>
                                            <p:tgtEl>
                                              <p:spTgt spid="6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1000"/>
                                            <p:tgtEl>
                                              <p:spTgt spid="61"/>
                                            </p:tgtEl>
                                          </p:cBhvr>
                                        </p:animEffect>
                                        <p:anim calcmode="lin" valueType="num">
                                          <p:cBhvr>
                                            <p:cTn id="95" dur="1000" fill="hold"/>
                                            <p:tgtEl>
                                              <p:spTgt spid="61"/>
                                            </p:tgtEl>
                                            <p:attrNameLst>
                                              <p:attrName>ppt_x</p:attrName>
                                            </p:attrNameLst>
                                          </p:cBhvr>
                                          <p:tavLst>
                                            <p:tav tm="0">
                                              <p:val>
                                                <p:strVal val="#ppt_x"/>
                                              </p:val>
                                            </p:tav>
                                            <p:tav tm="100000">
                                              <p:val>
                                                <p:strVal val="#ppt_x"/>
                                              </p:val>
                                            </p:tav>
                                          </p:tavLst>
                                        </p:anim>
                                        <p:anim calcmode="lin" valueType="num">
                                          <p:cBhvr>
                                            <p:cTn id="96" dur="1000" fill="hold"/>
                                            <p:tgtEl>
                                              <p:spTgt spid="6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1000"/>
                                            <p:tgtEl>
                                              <p:spTgt spid="62"/>
                                            </p:tgtEl>
                                          </p:cBhvr>
                                        </p:animEffect>
                                        <p:anim calcmode="lin" valueType="num">
                                          <p:cBhvr>
                                            <p:cTn id="100" dur="1000" fill="hold"/>
                                            <p:tgtEl>
                                              <p:spTgt spid="62"/>
                                            </p:tgtEl>
                                            <p:attrNameLst>
                                              <p:attrName>ppt_x</p:attrName>
                                            </p:attrNameLst>
                                          </p:cBhvr>
                                          <p:tavLst>
                                            <p:tav tm="0">
                                              <p:val>
                                                <p:strVal val="#ppt_x"/>
                                              </p:val>
                                            </p:tav>
                                            <p:tav tm="100000">
                                              <p:val>
                                                <p:strVal val="#ppt_x"/>
                                              </p:val>
                                            </p:tav>
                                          </p:tavLst>
                                        </p:anim>
                                        <p:anim calcmode="lin" valueType="num">
                                          <p:cBhvr>
                                            <p:cTn id="101" dur="1000" fill="hold"/>
                                            <p:tgtEl>
                                              <p:spTgt spid="62"/>
                                            </p:tgtEl>
                                            <p:attrNameLst>
                                              <p:attrName>ppt_y</p:attrName>
                                            </p:attrNameLst>
                                          </p:cBhvr>
                                          <p:tavLst>
                                            <p:tav tm="0">
                                              <p:val>
                                                <p:strVal val="#ppt_y+.1"/>
                                              </p:val>
                                            </p:tav>
                                            <p:tav tm="100000">
                                              <p:val>
                                                <p:strVal val="#ppt_y"/>
                                              </p:val>
                                            </p:tav>
                                          </p:tavLst>
                                        </p:anim>
                                      </p:childTnLst>
                                    </p:cTn>
                                  </p:par>
                                </p:childTnLst>
                              </p:cTn>
                            </p:par>
                            <p:par>
                              <p:cTn id="102" fill="hold">
                                <p:stCondLst>
                                  <p:cond delay="3500"/>
                                </p:stCondLst>
                                <p:childTnLst>
                                  <p:par>
                                    <p:cTn id="103" presetID="47" presetClass="entr" presetSubtype="0" fill="hold" nodeType="after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1000"/>
                                            <p:tgtEl>
                                              <p:spTgt spid="27"/>
                                            </p:tgtEl>
                                          </p:cBhvr>
                                        </p:animEffect>
                                        <p:anim calcmode="lin" valueType="num">
                                          <p:cBhvr>
                                            <p:cTn id="106" dur="1000" fill="hold"/>
                                            <p:tgtEl>
                                              <p:spTgt spid="27"/>
                                            </p:tgtEl>
                                            <p:attrNameLst>
                                              <p:attrName>ppt_x</p:attrName>
                                            </p:attrNameLst>
                                          </p:cBhvr>
                                          <p:tavLst>
                                            <p:tav tm="0">
                                              <p:val>
                                                <p:strVal val="#ppt_x"/>
                                              </p:val>
                                            </p:tav>
                                            <p:tav tm="100000">
                                              <p:val>
                                                <p:strVal val="#ppt_x"/>
                                              </p:val>
                                            </p:tav>
                                          </p:tavLst>
                                        </p:anim>
                                        <p:anim calcmode="lin" valueType="num">
                                          <p:cBhvr>
                                            <p:cTn id="10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43" grpId="0" bldLvl="0" animBg="1"/>
          <p:bldP spid="44" grpId="0"/>
          <p:bldP spid="51" grpId="0"/>
          <p:bldP spid="52" grpId="0"/>
          <p:bldP spid="53" grpId="0"/>
          <p:bldP spid="55" grpId="0"/>
          <p:bldP spid="56" grpId="0"/>
          <p:bldP spid="57" grpId="0"/>
          <p:bldP spid="58" grpId="0" bldLvl="0" animBg="1"/>
          <p:bldP spid="59" grpId="0"/>
          <p:bldP spid="60" grpId="0" bldLvl="0" animBg="1"/>
          <p:bldP spid="61" grpId="0" bldLvl="0" animBg="1"/>
          <p:bldP spid="6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fill="hold"/>
                                            <p:tgtEl>
                                              <p:spTgt spid="51"/>
                                            </p:tgtEl>
                                            <p:attrNameLst>
                                              <p:attrName>ppt_x</p:attrName>
                                            </p:attrNameLst>
                                          </p:cBhvr>
                                          <p:tavLst>
                                            <p:tav tm="0">
                                              <p:val>
                                                <p:strVal val="#ppt_x"/>
                                              </p:val>
                                            </p:tav>
                                            <p:tav tm="100000">
                                              <p:val>
                                                <p:strVal val="#ppt_x"/>
                                              </p:val>
                                            </p:tav>
                                          </p:tavLst>
                                        </p:anim>
                                        <p:anim calcmode="lin" valueType="num">
                                          <p:cBhvr>
                                            <p:cTn id="50" dur="1000" fill="hold"/>
                                            <p:tgtEl>
                                              <p:spTgt spid="5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1000"/>
                                            <p:tgtEl>
                                              <p:spTgt spid="52"/>
                                            </p:tgtEl>
                                          </p:cBhvr>
                                        </p:animEffect>
                                        <p:anim calcmode="lin" valueType="num">
                                          <p:cBhvr>
                                            <p:cTn id="54" dur="1000" fill="hold"/>
                                            <p:tgtEl>
                                              <p:spTgt spid="52"/>
                                            </p:tgtEl>
                                            <p:attrNameLst>
                                              <p:attrName>ppt_x</p:attrName>
                                            </p:attrNameLst>
                                          </p:cBhvr>
                                          <p:tavLst>
                                            <p:tav tm="0">
                                              <p:val>
                                                <p:strVal val="#ppt_x"/>
                                              </p:val>
                                            </p:tav>
                                            <p:tav tm="100000">
                                              <p:val>
                                                <p:strVal val="#ppt_x"/>
                                              </p:val>
                                            </p:tav>
                                          </p:tavLst>
                                        </p:anim>
                                        <p:anim calcmode="lin" valueType="num">
                                          <p:cBhvr>
                                            <p:cTn id="55" dur="1000" fill="hold"/>
                                            <p:tgtEl>
                                              <p:spTgt spid="5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1000"/>
                                            <p:tgtEl>
                                              <p:spTgt spid="53"/>
                                            </p:tgtEl>
                                          </p:cBhvr>
                                        </p:animEffect>
                                        <p:anim calcmode="lin" valueType="num">
                                          <p:cBhvr>
                                            <p:cTn id="59" dur="1000" fill="hold"/>
                                            <p:tgtEl>
                                              <p:spTgt spid="53"/>
                                            </p:tgtEl>
                                            <p:attrNameLst>
                                              <p:attrName>ppt_x</p:attrName>
                                            </p:attrNameLst>
                                          </p:cBhvr>
                                          <p:tavLst>
                                            <p:tav tm="0">
                                              <p:val>
                                                <p:strVal val="#ppt_x"/>
                                              </p:val>
                                            </p:tav>
                                            <p:tav tm="100000">
                                              <p:val>
                                                <p:strVal val="#ppt_x"/>
                                              </p:val>
                                            </p:tav>
                                          </p:tavLst>
                                        </p:anim>
                                        <p:anim calcmode="lin" valueType="num">
                                          <p:cBhvr>
                                            <p:cTn id="60" dur="1000" fill="hold"/>
                                            <p:tgtEl>
                                              <p:spTgt spid="5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1000"/>
                                            <p:tgtEl>
                                              <p:spTgt spid="57"/>
                                            </p:tgtEl>
                                          </p:cBhvr>
                                        </p:animEffect>
                                        <p:anim calcmode="lin" valueType="num">
                                          <p:cBhvr>
                                            <p:cTn id="74" dur="1000" fill="hold"/>
                                            <p:tgtEl>
                                              <p:spTgt spid="57"/>
                                            </p:tgtEl>
                                            <p:attrNameLst>
                                              <p:attrName>ppt_x</p:attrName>
                                            </p:attrNameLst>
                                          </p:cBhvr>
                                          <p:tavLst>
                                            <p:tav tm="0">
                                              <p:val>
                                                <p:strVal val="#ppt_x"/>
                                              </p:val>
                                            </p:tav>
                                            <p:tav tm="100000">
                                              <p:val>
                                                <p:strVal val="#ppt_x"/>
                                              </p:val>
                                            </p:tav>
                                          </p:tavLst>
                                        </p:anim>
                                        <p:anim calcmode="lin" valueType="num">
                                          <p:cBhvr>
                                            <p:cTn id="75" dur="1000" fill="hold"/>
                                            <p:tgtEl>
                                              <p:spTgt spid="57"/>
                                            </p:tgtEl>
                                            <p:attrNameLst>
                                              <p:attrName>ppt_y</p:attrName>
                                            </p:attrNameLst>
                                          </p:cBhvr>
                                          <p:tavLst>
                                            <p:tav tm="0">
                                              <p:val>
                                                <p:strVal val="#ppt_y+.1"/>
                                              </p:val>
                                            </p:tav>
                                            <p:tav tm="100000">
                                              <p:val>
                                                <p:strVal val="#ppt_y"/>
                                              </p:val>
                                            </p:tav>
                                          </p:tavLst>
                                        </p:anim>
                                      </p:childTnLst>
                                    </p:cTn>
                                  </p:par>
                                </p:childTnLst>
                              </p:cTn>
                            </p:par>
                            <p:par>
                              <p:cTn id="76" fill="hold">
                                <p:stCondLst>
                                  <p:cond delay="2500"/>
                                </p:stCondLst>
                                <p:childTnLst>
                                  <p:par>
                                    <p:cTn id="77" presetID="42"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1000"/>
                                            <p:tgtEl>
                                              <p:spTgt spid="58"/>
                                            </p:tgtEl>
                                          </p:cBhvr>
                                        </p:animEffect>
                                        <p:anim calcmode="lin" valueType="num">
                                          <p:cBhvr>
                                            <p:cTn id="80" dur="1000" fill="hold"/>
                                            <p:tgtEl>
                                              <p:spTgt spid="58"/>
                                            </p:tgtEl>
                                            <p:attrNameLst>
                                              <p:attrName>ppt_x</p:attrName>
                                            </p:attrNameLst>
                                          </p:cBhvr>
                                          <p:tavLst>
                                            <p:tav tm="0">
                                              <p:val>
                                                <p:strVal val="#ppt_x"/>
                                              </p:val>
                                            </p:tav>
                                            <p:tav tm="100000">
                                              <p:val>
                                                <p:strVal val="#ppt_x"/>
                                              </p:val>
                                            </p:tav>
                                          </p:tavLst>
                                        </p:anim>
                                        <p:anim calcmode="lin" valueType="num">
                                          <p:cBhvr>
                                            <p:cTn id="81" dur="1000" fill="hold"/>
                                            <p:tgtEl>
                                              <p:spTgt spid="5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1000"/>
                                            <p:tgtEl>
                                              <p:spTgt spid="59"/>
                                            </p:tgtEl>
                                          </p:cBhvr>
                                        </p:animEffect>
                                        <p:anim calcmode="lin" valueType="num">
                                          <p:cBhvr>
                                            <p:cTn id="85" dur="1000" fill="hold"/>
                                            <p:tgtEl>
                                              <p:spTgt spid="59"/>
                                            </p:tgtEl>
                                            <p:attrNameLst>
                                              <p:attrName>ppt_x</p:attrName>
                                            </p:attrNameLst>
                                          </p:cBhvr>
                                          <p:tavLst>
                                            <p:tav tm="0">
                                              <p:val>
                                                <p:strVal val="#ppt_x"/>
                                              </p:val>
                                            </p:tav>
                                            <p:tav tm="100000">
                                              <p:val>
                                                <p:strVal val="#ppt_x"/>
                                              </p:val>
                                            </p:tav>
                                          </p:tavLst>
                                        </p:anim>
                                        <p:anim calcmode="lin" valueType="num">
                                          <p:cBhvr>
                                            <p:cTn id="86" dur="1000" fill="hold"/>
                                            <p:tgtEl>
                                              <p:spTgt spid="5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1000"/>
                                            <p:tgtEl>
                                              <p:spTgt spid="60"/>
                                            </p:tgtEl>
                                          </p:cBhvr>
                                        </p:animEffect>
                                        <p:anim calcmode="lin" valueType="num">
                                          <p:cBhvr>
                                            <p:cTn id="90" dur="1000" fill="hold"/>
                                            <p:tgtEl>
                                              <p:spTgt spid="60"/>
                                            </p:tgtEl>
                                            <p:attrNameLst>
                                              <p:attrName>ppt_x</p:attrName>
                                            </p:attrNameLst>
                                          </p:cBhvr>
                                          <p:tavLst>
                                            <p:tav tm="0">
                                              <p:val>
                                                <p:strVal val="#ppt_x"/>
                                              </p:val>
                                            </p:tav>
                                            <p:tav tm="100000">
                                              <p:val>
                                                <p:strVal val="#ppt_x"/>
                                              </p:val>
                                            </p:tav>
                                          </p:tavLst>
                                        </p:anim>
                                        <p:anim calcmode="lin" valueType="num">
                                          <p:cBhvr>
                                            <p:cTn id="91" dur="1000" fill="hold"/>
                                            <p:tgtEl>
                                              <p:spTgt spid="6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1000"/>
                                            <p:tgtEl>
                                              <p:spTgt spid="61"/>
                                            </p:tgtEl>
                                          </p:cBhvr>
                                        </p:animEffect>
                                        <p:anim calcmode="lin" valueType="num">
                                          <p:cBhvr>
                                            <p:cTn id="95" dur="1000" fill="hold"/>
                                            <p:tgtEl>
                                              <p:spTgt spid="61"/>
                                            </p:tgtEl>
                                            <p:attrNameLst>
                                              <p:attrName>ppt_x</p:attrName>
                                            </p:attrNameLst>
                                          </p:cBhvr>
                                          <p:tavLst>
                                            <p:tav tm="0">
                                              <p:val>
                                                <p:strVal val="#ppt_x"/>
                                              </p:val>
                                            </p:tav>
                                            <p:tav tm="100000">
                                              <p:val>
                                                <p:strVal val="#ppt_x"/>
                                              </p:val>
                                            </p:tav>
                                          </p:tavLst>
                                        </p:anim>
                                        <p:anim calcmode="lin" valueType="num">
                                          <p:cBhvr>
                                            <p:cTn id="96" dur="1000" fill="hold"/>
                                            <p:tgtEl>
                                              <p:spTgt spid="6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1000"/>
                                            <p:tgtEl>
                                              <p:spTgt spid="62"/>
                                            </p:tgtEl>
                                          </p:cBhvr>
                                        </p:animEffect>
                                        <p:anim calcmode="lin" valueType="num">
                                          <p:cBhvr>
                                            <p:cTn id="100" dur="1000" fill="hold"/>
                                            <p:tgtEl>
                                              <p:spTgt spid="62"/>
                                            </p:tgtEl>
                                            <p:attrNameLst>
                                              <p:attrName>ppt_x</p:attrName>
                                            </p:attrNameLst>
                                          </p:cBhvr>
                                          <p:tavLst>
                                            <p:tav tm="0">
                                              <p:val>
                                                <p:strVal val="#ppt_x"/>
                                              </p:val>
                                            </p:tav>
                                            <p:tav tm="100000">
                                              <p:val>
                                                <p:strVal val="#ppt_x"/>
                                              </p:val>
                                            </p:tav>
                                          </p:tavLst>
                                        </p:anim>
                                        <p:anim calcmode="lin" valueType="num">
                                          <p:cBhvr>
                                            <p:cTn id="101" dur="1000" fill="hold"/>
                                            <p:tgtEl>
                                              <p:spTgt spid="62"/>
                                            </p:tgtEl>
                                            <p:attrNameLst>
                                              <p:attrName>ppt_y</p:attrName>
                                            </p:attrNameLst>
                                          </p:cBhvr>
                                          <p:tavLst>
                                            <p:tav tm="0">
                                              <p:val>
                                                <p:strVal val="#ppt_y+.1"/>
                                              </p:val>
                                            </p:tav>
                                            <p:tav tm="100000">
                                              <p:val>
                                                <p:strVal val="#ppt_y"/>
                                              </p:val>
                                            </p:tav>
                                          </p:tavLst>
                                        </p:anim>
                                      </p:childTnLst>
                                    </p:cTn>
                                  </p:par>
                                </p:childTnLst>
                              </p:cTn>
                            </p:par>
                            <p:par>
                              <p:cTn id="102" fill="hold">
                                <p:stCondLst>
                                  <p:cond delay="3500"/>
                                </p:stCondLst>
                                <p:childTnLst>
                                  <p:par>
                                    <p:cTn id="103" presetID="47" presetClass="entr" presetSubtype="0" fill="hold" nodeType="after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1000"/>
                                            <p:tgtEl>
                                              <p:spTgt spid="27"/>
                                            </p:tgtEl>
                                          </p:cBhvr>
                                        </p:animEffect>
                                        <p:anim calcmode="lin" valueType="num">
                                          <p:cBhvr>
                                            <p:cTn id="106" dur="1000" fill="hold"/>
                                            <p:tgtEl>
                                              <p:spTgt spid="27"/>
                                            </p:tgtEl>
                                            <p:attrNameLst>
                                              <p:attrName>ppt_x</p:attrName>
                                            </p:attrNameLst>
                                          </p:cBhvr>
                                          <p:tavLst>
                                            <p:tav tm="0">
                                              <p:val>
                                                <p:strVal val="#ppt_x"/>
                                              </p:val>
                                            </p:tav>
                                            <p:tav tm="100000">
                                              <p:val>
                                                <p:strVal val="#ppt_x"/>
                                              </p:val>
                                            </p:tav>
                                          </p:tavLst>
                                        </p:anim>
                                        <p:anim calcmode="lin" valueType="num">
                                          <p:cBhvr>
                                            <p:cTn id="10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43" grpId="0" bldLvl="0" animBg="1"/>
          <p:bldP spid="44" grpId="0"/>
          <p:bldP spid="51" grpId="0"/>
          <p:bldP spid="52" grpId="0"/>
          <p:bldP spid="53" grpId="0"/>
          <p:bldP spid="55" grpId="0"/>
          <p:bldP spid="56" grpId="0"/>
          <p:bldP spid="57" grpId="0"/>
          <p:bldP spid="58" grpId="0" bldLvl="0" animBg="1"/>
          <p:bldP spid="59" grpId="0"/>
          <p:bldP spid="60" grpId="0" bldLvl="0" animBg="1"/>
          <p:bldP spid="61" grpId="0" bldLvl="0" animBg="1"/>
          <p:bldP spid="62"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FBAE7-D545-9274-C346-E4EF58C17B25}"/>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E67FA55D-8EC9-E5AB-D00D-CB3C26F02F65}"/>
              </a:ext>
            </a:extLst>
          </p:cNvPr>
          <p:cNvSpPr/>
          <p:nvPr/>
        </p:nvSpPr>
        <p:spPr>
          <a:xfrm>
            <a:off x="1134546" y="279791"/>
            <a:ext cx="5109091" cy="461665"/>
          </a:xfrm>
          <a:prstGeom prst="rect">
            <a:avLst/>
          </a:prstGeom>
        </p:spPr>
        <p:txBody>
          <a:bodyPr wrap="none">
            <a:spAutoFit/>
          </a:bodyPr>
          <a:lstStyle/>
          <a:p>
            <a:pPr lvl="0" defTabSz="914400"/>
            <a:r>
              <a:rPr lang="zh-CN" altLang="en-US" sz="2400" b="1">
                <a:solidFill>
                  <a:srgbClr val="C4001D"/>
                </a:solidFill>
                <a:latin typeface="微软雅黑" panose="020B0503020204020204" pitchFamily="34" charset="-122"/>
                <a:ea typeface="微软雅黑" panose="020B0503020204020204" pitchFamily="34" charset="-122"/>
              </a:rPr>
              <a:t>改革深化：全面深化改革与法治建设</a:t>
            </a:r>
            <a:endParaRPr lang="zh-CN" altLang="en-US" sz="2400" b="1" dirty="0">
              <a:solidFill>
                <a:srgbClr val="C4001D"/>
              </a:solidFill>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20E6CB68-E1AA-A1AC-EBFC-CEB0FC2C8EDB}"/>
              </a:ext>
            </a:extLst>
          </p:cNvPr>
          <p:cNvCxnSpPr/>
          <p:nvPr/>
        </p:nvCxnSpPr>
        <p:spPr>
          <a:xfrm>
            <a:off x="1181100" y="723900"/>
            <a:ext cx="9370786" cy="0"/>
          </a:xfrm>
          <a:prstGeom prst="line">
            <a:avLst/>
          </a:prstGeom>
          <a:noFill/>
          <a:ln w="6350" cap="flat" cmpd="sng" algn="ctr">
            <a:solidFill>
              <a:srgbClr val="C4001D"/>
            </a:solidFill>
            <a:prstDash val="solid"/>
            <a:miter lim="800000"/>
          </a:ln>
          <a:effectLst/>
        </p:spPr>
      </p:cxnSp>
      <p:sp>
        <p:nvSpPr>
          <p:cNvPr id="11" name="矩形: 圆角 10">
            <a:extLst>
              <a:ext uri="{FF2B5EF4-FFF2-40B4-BE49-F238E27FC236}">
                <a16:creationId xmlns:a16="http://schemas.microsoft.com/office/drawing/2014/main" id="{C0C2865A-70D3-EB5E-07C8-D4BDE43AA75B}"/>
              </a:ext>
            </a:extLst>
          </p:cNvPr>
          <p:cNvSpPr/>
          <p:nvPr/>
        </p:nvSpPr>
        <p:spPr>
          <a:xfrm>
            <a:off x="636651" y="1644997"/>
            <a:ext cx="11308504" cy="4500426"/>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a:extLst>
              <a:ext uri="{FF2B5EF4-FFF2-40B4-BE49-F238E27FC236}">
                <a16:creationId xmlns:a16="http://schemas.microsoft.com/office/drawing/2014/main" id="{E9754505-A76D-1594-090C-4294B501F42D}"/>
              </a:ext>
            </a:extLst>
          </p:cNvPr>
          <p:cNvGrpSpPr/>
          <p:nvPr/>
        </p:nvGrpSpPr>
        <p:grpSpPr>
          <a:xfrm>
            <a:off x="3532160" y="808766"/>
            <a:ext cx="5154249" cy="920057"/>
            <a:chOff x="1774825" y="3280040"/>
            <a:chExt cx="5154249" cy="920057"/>
          </a:xfrm>
        </p:grpSpPr>
        <p:grpSp>
          <p:nvGrpSpPr>
            <p:cNvPr id="13" name="组合 12">
              <a:extLst>
                <a:ext uri="{FF2B5EF4-FFF2-40B4-BE49-F238E27FC236}">
                  <a16:creationId xmlns:a16="http://schemas.microsoft.com/office/drawing/2014/main" id="{3D8DAC53-0277-2415-933D-3EE2B0A692E1}"/>
                </a:ext>
              </a:extLst>
            </p:cNvPr>
            <p:cNvGrpSpPr/>
            <p:nvPr/>
          </p:nvGrpSpPr>
          <p:grpSpPr>
            <a:xfrm>
              <a:off x="1774825" y="3280040"/>
              <a:ext cx="5154249" cy="920057"/>
              <a:chOff x="1774825" y="3280040"/>
              <a:chExt cx="5154249" cy="920057"/>
            </a:xfrm>
          </p:grpSpPr>
          <p:sp>
            <p:nvSpPr>
              <p:cNvPr id="15" name="矩形 14">
                <a:extLst>
                  <a:ext uri="{FF2B5EF4-FFF2-40B4-BE49-F238E27FC236}">
                    <a16:creationId xmlns:a16="http://schemas.microsoft.com/office/drawing/2014/main" id="{2920849B-EF20-F8F3-A8EA-C29E4EBE39A3}"/>
                  </a:ext>
                </a:extLst>
              </p:cNvPr>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a:extLst>
                  <a:ext uri="{FF2B5EF4-FFF2-40B4-BE49-F238E27FC236}">
                    <a16:creationId xmlns:a16="http://schemas.microsoft.com/office/drawing/2014/main" id="{F32C3166-540F-18AF-5E8A-954EA78A62E8}"/>
                  </a:ext>
                </a:extLst>
              </p:cNvPr>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a:extLst>
                  <a:ext uri="{FF2B5EF4-FFF2-40B4-BE49-F238E27FC236}">
                    <a16:creationId xmlns:a16="http://schemas.microsoft.com/office/drawing/2014/main" id="{DD278D39-BF98-D96A-6224-5047C6DAB82B}"/>
                  </a:ext>
                </a:extLst>
              </p:cNvPr>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a:extLst>
                  <a:ext uri="{FF2B5EF4-FFF2-40B4-BE49-F238E27FC236}">
                    <a16:creationId xmlns:a16="http://schemas.microsoft.com/office/drawing/2014/main" id="{14F35721-C54B-2B63-0F01-5CABAFCC1215}"/>
                  </a:ext>
                </a:extLst>
              </p:cNvPr>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a:extLst>
                <a:ext uri="{FF2B5EF4-FFF2-40B4-BE49-F238E27FC236}">
                  <a16:creationId xmlns:a16="http://schemas.microsoft.com/office/drawing/2014/main" id="{3F656DBD-EE74-E385-6D29-7EE075DDA849}"/>
                </a:ext>
              </a:extLst>
            </p:cNvPr>
            <p:cNvSpPr txBox="1"/>
            <p:nvPr/>
          </p:nvSpPr>
          <p:spPr>
            <a:xfrm>
              <a:off x="2809319" y="3522974"/>
              <a:ext cx="3876982" cy="430887"/>
            </a:xfrm>
            <a:prstGeom prst="rect">
              <a:avLst/>
            </a:prstGeom>
            <a:noFill/>
          </p:spPr>
          <p:txBody>
            <a:bodyPr wrap="square" rtlCol="0">
              <a:spAutoFit/>
            </a:bodyPr>
            <a:lstStyle/>
            <a:p>
              <a:pPr lvl="0" algn="ctr" defTabSz="914400"/>
              <a:r>
                <a:rPr lang="zh-CN" altLang="en-US" sz="2200" b="1" kern="0">
                  <a:solidFill>
                    <a:prstClr val="white"/>
                  </a:solidFill>
                  <a:latin typeface="Arial" panose="020B0604020202020204"/>
                  <a:ea typeface="微软雅黑" panose="020B0503020204020204" pitchFamily="34" charset="-122"/>
                </a:rPr>
                <a:t>改革、制度、治理、统筹 </a:t>
              </a:r>
              <a:endParaRPr lang="zh-CN" altLang="en-US" sz="2200" b="1" kern="0" dirty="0">
                <a:solidFill>
                  <a:prstClr val="white"/>
                </a:solidFill>
                <a:latin typeface="Arial" panose="020B0604020202020204"/>
                <a:ea typeface="微软雅黑" panose="020B0503020204020204" pitchFamily="34" charset="-122"/>
              </a:endParaRPr>
            </a:p>
          </p:txBody>
        </p:sp>
      </p:grpSp>
      <p:sp>
        <p:nvSpPr>
          <p:cNvPr id="42" name="矩形 41">
            <a:extLst>
              <a:ext uri="{FF2B5EF4-FFF2-40B4-BE49-F238E27FC236}">
                <a16:creationId xmlns:a16="http://schemas.microsoft.com/office/drawing/2014/main" id="{6C50ACB1-B798-AA59-4523-52C4811D259F}"/>
              </a:ext>
            </a:extLst>
          </p:cNvPr>
          <p:cNvSpPr/>
          <p:nvPr/>
        </p:nvSpPr>
        <p:spPr>
          <a:xfrm>
            <a:off x="3829624" y="1986757"/>
            <a:ext cx="4957887" cy="646331"/>
          </a:xfrm>
          <a:prstGeom prst="rect">
            <a:avLst/>
          </a:prstGeom>
        </p:spPr>
        <p:txBody>
          <a:bodyPr wrap="square">
            <a:spAutoFit/>
          </a:bodyPr>
          <a:lstStyle/>
          <a:p>
            <a:pPr defTabSz="914400"/>
            <a:r>
              <a:rPr lang="zh-CN" altLang="en-US" b="1">
                <a:solidFill>
                  <a:srgbClr val="C4001D"/>
                </a:solidFill>
                <a:latin typeface="微软雅黑" panose="020B0503020204020204" pitchFamily="34" charset="-122"/>
                <a:ea typeface="微软雅黑" panose="020B0503020204020204" pitchFamily="34" charset="-122"/>
              </a:rPr>
              <a:t>全面深化改革与法治建设政策案例及理论关联</a:t>
            </a:r>
          </a:p>
          <a:p>
            <a:pPr defTabSz="914400"/>
            <a:endParaRPr lang="zh-CN" altLang="en-US" dirty="0">
              <a:solidFill>
                <a:prstClr val="black"/>
              </a:solidFill>
              <a:latin typeface="等线" panose="02010600030101010101" charset="-122"/>
            </a:endParaRPr>
          </a:p>
        </p:txBody>
      </p:sp>
      <p:sp>
        <p:nvSpPr>
          <p:cNvPr id="43" name="椭圆 42">
            <a:extLst>
              <a:ext uri="{FF2B5EF4-FFF2-40B4-BE49-F238E27FC236}">
                <a16:creationId xmlns:a16="http://schemas.microsoft.com/office/drawing/2014/main" id="{32F50D3C-E71E-22F1-83CA-95B1F04FBB81}"/>
              </a:ext>
            </a:extLst>
          </p:cNvPr>
          <p:cNvSpPr/>
          <p:nvPr/>
        </p:nvSpPr>
        <p:spPr>
          <a:xfrm>
            <a:off x="1555038" y="2662206"/>
            <a:ext cx="1790700" cy="17907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矩形 43">
            <a:extLst>
              <a:ext uri="{FF2B5EF4-FFF2-40B4-BE49-F238E27FC236}">
                <a16:creationId xmlns:a16="http://schemas.microsoft.com/office/drawing/2014/main" id="{9D4F8D7D-FBB1-B6A9-5AA2-DF740180557E}"/>
              </a:ext>
            </a:extLst>
          </p:cNvPr>
          <p:cNvSpPr/>
          <p:nvPr/>
        </p:nvSpPr>
        <p:spPr>
          <a:xfrm>
            <a:off x="1608872" y="3288145"/>
            <a:ext cx="1644487" cy="505010"/>
          </a:xfrm>
          <a:prstGeom prst="rect">
            <a:avLst/>
          </a:prstGeom>
        </p:spPr>
        <p:txBody>
          <a:bodyPr wrap="square">
            <a:spAutoFit/>
          </a:bodyPr>
          <a:lstStyle/>
          <a:p>
            <a:pPr algn="ctr" defTabSz="914400">
              <a:lnSpc>
                <a:spcPct val="120000"/>
              </a:lnSpc>
            </a:pPr>
            <a:r>
              <a:rPr lang="zh-CN" altLang="en-US" sz="2400" b="1">
                <a:solidFill>
                  <a:prstClr val="white"/>
                </a:solidFill>
                <a:latin typeface="微软雅黑" panose="020B0503020204020204" pitchFamily="34" charset="-122"/>
                <a:ea typeface="微软雅黑" panose="020B0503020204020204" pitchFamily="34" charset="-122"/>
              </a:rPr>
              <a:t>理论关联</a:t>
            </a:r>
            <a:endParaRPr lang="zh-CN" altLang="en-US" sz="2400" b="1" dirty="0">
              <a:solidFill>
                <a:prstClr val="white"/>
              </a:solidFill>
              <a:latin typeface="等线" panose="02010600030101010101" charset="-122"/>
            </a:endParaRPr>
          </a:p>
        </p:txBody>
      </p:sp>
      <p:grpSp>
        <p:nvGrpSpPr>
          <p:cNvPr id="45" name="组合 44">
            <a:extLst>
              <a:ext uri="{FF2B5EF4-FFF2-40B4-BE49-F238E27FC236}">
                <a16:creationId xmlns:a16="http://schemas.microsoft.com/office/drawing/2014/main" id="{828A1AD4-1614-80C7-37B3-BBA36640CF22}"/>
              </a:ext>
            </a:extLst>
          </p:cNvPr>
          <p:cNvGrpSpPr/>
          <p:nvPr/>
        </p:nvGrpSpPr>
        <p:grpSpPr>
          <a:xfrm>
            <a:off x="1184449" y="2246923"/>
            <a:ext cx="2790826" cy="2619375"/>
            <a:chOff x="1085849" y="2933700"/>
            <a:chExt cx="2790826" cy="2619375"/>
          </a:xfrm>
        </p:grpSpPr>
        <p:sp>
          <p:nvSpPr>
            <p:cNvPr id="46" name="弧形 45">
              <a:extLst>
                <a:ext uri="{FF2B5EF4-FFF2-40B4-BE49-F238E27FC236}">
                  <a16:creationId xmlns:a16="http://schemas.microsoft.com/office/drawing/2014/main" id="{E9CD1810-B6C7-E71D-8A3A-DD4732730C63}"/>
                </a:ext>
              </a:extLst>
            </p:cNvPr>
            <p:cNvSpPr/>
            <p:nvPr/>
          </p:nvSpPr>
          <p:spPr>
            <a:xfrm>
              <a:off x="1085849" y="2933700"/>
              <a:ext cx="2619375" cy="2619375"/>
            </a:xfrm>
            <a:prstGeom prst="arc">
              <a:avLst>
                <a:gd name="adj1" fmla="val 19185089"/>
                <a:gd name="adj2" fmla="val 2568900"/>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7" name="组合 46">
              <a:extLst>
                <a:ext uri="{FF2B5EF4-FFF2-40B4-BE49-F238E27FC236}">
                  <a16:creationId xmlns:a16="http://schemas.microsoft.com/office/drawing/2014/main" id="{3123C068-1160-DC56-8642-ABB7B8522140}"/>
                </a:ext>
              </a:extLst>
            </p:cNvPr>
            <p:cNvGrpSpPr/>
            <p:nvPr/>
          </p:nvGrpSpPr>
          <p:grpSpPr>
            <a:xfrm>
              <a:off x="3267075" y="3324225"/>
              <a:ext cx="609600" cy="1885950"/>
              <a:chOff x="3267075" y="3324225"/>
              <a:chExt cx="609600" cy="1885950"/>
            </a:xfrm>
          </p:grpSpPr>
          <p:sp>
            <p:nvSpPr>
              <p:cNvPr id="48" name="椭圆 47">
                <a:extLst>
                  <a:ext uri="{FF2B5EF4-FFF2-40B4-BE49-F238E27FC236}">
                    <a16:creationId xmlns:a16="http://schemas.microsoft.com/office/drawing/2014/main" id="{C45F3068-57C8-4073-7369-DA415C058735}"/>
                  </a:ext>
                </a:extLst>
              </p:cNvPr>
              <p:cNvSpPr/>
              <p:nvPr/>
            </p:nvSpPr>
            <p:spPr>
              <a:xfrm>
                <a:off x="3333750" y="3324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9" name="椭圆 48">
                <a:extLst>
                  <a:ext uri="{FF2B5EF4-FFF2-40B4-BE49-F238E27FC236}">
                    <a16:creationId xmlns:a16="http://schemas.microsoft.com/office/drawing/2014/main" id="{95B26472-953E-D4E9-CEC8-E3B45F9273B0}"/>
                  </a:ext>
                </a:extLst>
              </p:cNvPr>
              <p:cNvSpPr/>
              <p:nvPr/>
            </p:nvSpPr>
            <p:spPr>
              <a:xfrm>
                <a:off x="3514725" y="4095750"/>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椭圆 49">
                <a:extLst>
                  <a:ext uri="{FF2B5EF4-FFF2-40B4-BE49-F238E27FC236}">
                    <a16:creationId xmlns:a16="http://schemas.microsoft.com/office/drawing/2014/main" id="{78F6A053-E0C6-8031-58E3-9C0DF15D6172}"/>
                  </a:ext>
                </a:extLst>
              </p:cNvPr>
              <p:cNvSpPr/>
              <p:nvPr/>
            </p:nvSpPr>
            <p:spPr>
              <a:xfrm>
                <a:off x="3267075" y="4848225"/>
                <a:ext cx="361950" cy="36195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51" name="矩形 50">
            <a:extLst>
              <a:ext uri="{FF2B5EF4-FFF2-40B4-BE49-F238E27FC236}">
                <a16:creationId xmlns:a16="http://schemas.microsoft.com/office/drawing/2014/main" id="{F45E7AF6-377E-FFA9-AE6D-54029E278DEA}"/>
              </a:ext>
            </a:extLst>
          </p:cNvPr>
          <p:cNvSpPr/>
          <p:nvPr/>
        </p:nvSpPr>
        <p:spPr>
          <a:xfrm>
            <a:off x="3956092" y="2470217"/>
            <a:ext cx="4035939" cy="510524"/>
          </a:xfrm>
          <a:prstGeom prst="rect">
            <a:avLst/>
          </a:prstGeom>
        </p:spPr>
        <p:txBody>
          <a:bodyPr wrap="square">
            <a:spAutoFit/>
          </a:bodyPr>
          <a:lstStyle/>
          <a:p>
            <a:pPr defTabSz="914400">
              <a:lnSpc>
                <a:spcPct val="200000"/>
              </a:lnSpc>
            </a:pPr>
            <a:r>
              <a:rPr lang="zh-CN" altLang="en-US" sz="1600">
                <a:solidFill>
                  <a:srgbClr val="333333"/>
                </a:solidFill>
                <a:latin typeface="微软雅黑" panose="020B0503020204020204" pitchFamily="34" charset="-122"/>
                <a:ea typeface="微软雅黑" panose="020B0503020204020204" pitchFamily="34" charset="-122"/>
              </a:rPr>
              <a:t>邓小平理论：改革开放 → 市场活力释放 </a:t>
            </a:r>
            <a:endParaRPr lang="en-US" altLang="zh-CN" sz="1600" dirty="0">
              <a:solidFill>
                <a:srgbClr val="333333"/>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7FC71B4C-AD73-1E4A-52E3-3B54AE967C80}"/>
              </a:ext>
            </a:extLst>
          </p:cNvPr>
          <p:cNvSpPr/>
          <p:nvPr/>
        </p:nvSpPr>
        <p:spPr>
          <a:xfrm>
            <a:off x="4071508" y="3317942"/>
            <a:ext cx="4060727" cy="510524"/>
          </a:xfrm>
          <a:prstGeom prst="rect">
            <a:avLst/>
          </a:prstGeom>
        </p:spPr>
        <p:txBody>
          <a:bodyPr wrap="none">
            <a:spAutoFit/>
          </a:bodyPr>
          <a:lstStyle/>
          <a:p>
            <a:pPr defTabSz="914400">
              <a:lnSpc>
                <a:spcPct val="200000"/>
              </a:lnSpc>
            </a:pPr>
            <a:r>
              <a:rPr lang="zh-CN" altLang="en-US" sz="1600">
                <a:solidFill>
                  <a:srgbClr val="333333"/>
                </a:solidFill>
                <a:latin typeface="微软雅黑" panose="020B0503020204020204" pitchFamily="34" charset="-122"/>
                <a:ea typeface="微软雅黑" panose="020B0503020204020204" pitchFamily="34" charset="-122"/>
              </a:rPr>
              <a:t>三个代表：先进生产力 → 法治化规范市场 </a:t>
            </a:r>
            <a:endParaRPr lang="en-US" altLang="zh-CN" sz="1600" dirty="0">
              <a:solidFill>
                <a:srgbClr val="333333"/>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E15671FC-59E5-14CB-D586-BF11C7B34B4A}"/>
              </a:ext>
            </a:extLst>
          </p:cNvPr>
          <p:cNvSpPr/>
          <p:nvPr/>
        </p:nvSpPr>
        <p:spPr>
          <a:xfrm>
            <a:off x="3854666" y="4227966"/>
            <a:ext cx="3841116" cy="338554"/>
          </a:xfrm>
          <a:prstGeom prst="rect">
            <a:avLst/>
          </a:prstGeom>
        </p:spPr>
        <p:txBody>
          <a:bodyPr wrap="none">
            <a:spAutoFit/>
          </a:bodyPr>
          <a:lstStyle/>
          <a:p>
            <a:pPr defTabSz="914400"/>
            <a:r>
              <a:rPr lang="zh-CN" altLang="en-US" sz="1600" b="1">
                <a:solidFill>
                  <a:prstClr val="black"/>
                </a:solidFill>
                <a:latin typeface="Microsoft YaHei Light" panose="020B0502040204020203" pitchFamily="34" charset="-122"/>
                <a:ea typeface="Microsoft YaHei Light" panose="020B0502040204020203" pitchFamily="34" charset="-122"/>
              </a:rPr>
              <a:t>习近平思想：依法治国 → 规范涉企执法 </a:t>
            </a:r>
            <a:endParaRPr lang="zh-CN" altLang="en-US" sz="1600" b="1" dirty="0">
              <a:solidFill>
                <a:prstClr val="black"/>
              </a:solidFill>
              <a:latin typeface="Microsoft YaHei Light" panose="020B0502040204020203" pitchFamily="34" charset="-122"/>
              <a:ea typeface="Microsoft YaHei Light" panose="020B0502040204020203" pitchFamily="34" charset="-122"/>
            </a:endParaRPr>
          </a:p>
        </p:txBody>
      </p:sp>
      <p:sp>
        <p:nvSpPr>
          <p:cNvPr id="54" name="矩形: 圆角 53">
            <a:extLst>
              <a:ext uri="{FF2B5EF4-FFF2-40B4-BE49-F238E27FC236}">
                <a16:creationId xmlns:a16="http://schemas.microsoft.com/office/drawing/2014/main" id="{70447910-F09B-2681-3AF5-077A5AF89761}"/>
              </a:ext>
            </a:extLst>
          </p:cNvPr>
          <p:cNvSpPr/>
          <p:nvPr/>
        </p:nvSpPr>
        <p:spPr>
          <a:xfrm>
            <a:off x="2376626" y="1878212"/>
            <a:ext cx="7731409" cy="495300"/>
          </a:xfrm>
          <a:prstGeom prst="roundRect">
            <a:avLst>
              <a:gd name="adj" fmla="val 50000"/>
            </a:avLst>
          </a:prstGeom>
          <a:noFill/>
          <a:ln w="12700" cap="flat" cmpd="sng" algn="ctr">
            <a:solidFill>
              <a:srgbClr val="BE230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矩形 54">
            <a:extLst>
              <a:ext uri="{FF2B5EF4-FFF2-40B4-BE49-F238E27FC236}">
                <a16:creationId xmlns:a16="http://schemas.microsoft.com/office/drawing/2014/main" id="{C932739E-AC67-72B2-9AAA-B39F97078306}"/>
              </a:ext>
            </a:extLst>
          </p:cNvPr>
          <p:cNvSpPr/>
          <p:nvPr/>
        </p:nvSpPr>
        <p:spPr>
          <a:xfrm>
            <a:off x="3380928" y="2688723"/>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01</a:t>
            </a:r>
            <a:endParaRPr lang="zh-CN" altLang="en-US" sz="1200" b="1" dirty="0">
              <a:solidFill>
                <a:prstClr val="white"/>
              </a:solidFill>
              <a:latin typeface="等线" panose="02010600030101010101" charset="-122"/>
            </a:endParaRPr>
          </a:p>
        </p:txBody>
      </p:sp>
      <p:sp>
        <p:nvSpPr>
          <p:cNvPr id="56" name="矩形 55">
            <a:extLst>
              <a:ext uri="{FF2B5EF4-FFF2-40B4-BE49-F238E27FC236}">
                <a16:creationId xmlns:a16="http://schemas.microsoft.com/office/drawing/2014/main" id="{22CF2164-1B6F-7F50-630D-3F2B92A678FD}"/>
              </a:ext>
            </a:extLst>
          </p:cNvPr>
          <p:cNvSpPr/>
          <p:nvPr/>
        </p:nvSpPr>
        <p:spPr>
          <a:xfrm>
            <a:off x="3571428" y="3450723"/>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02</a:t>
            </a:r>
            <a:endParaRPr lang="zh-CN" altLang="en-US" sz="1200" b="1" dirty="0">
              <a:solidFill>
                <a:prstClr val="white"/>
              </a:solidFill>
              <a:latin typeface="等线" panose="02010600030101010101" charset="-122"/>
            </a:endParaRPr>
          </a:p>
        </p:txBody>
      </p:sp>
      <p:sp>
        <p:nvSpPr>
          <p:cNvPr id="57" name="矩形 56">
            <a:extLst>
              <a:ext uri="{FF2B5EF4-FFF2-40B4-BE49-F238E27FC236}">
                <a16:creationId xmlns:a16="http://schemas.microsoft.com/office/drawing/2014/main" id="{673EFFDD-BF32-DF14-F15E-9F33AF54D957}"/>
              </a:ext>
            </a:extLst>
          </p:cNvPr>
          <p:cNvSpPr/>
          <p:nvPr/>
        </p:nvSpPr>
        <p:spPr>
          <a:xfrm>
            <a:off x="3304728" y="4205103"/>
            <a:ext cx="406705" cy="276999"/>
          </a:xfrm>
          <a:prstGeom prst="rect">
            <a:avLst/>
          </a:prstGeom>
        </p:spPr>
        <p:txBody>
          <a:bodyPr wrap="square">
            <a:spAutoFit/>
          </a:bodyPr>
          <a:lstStyle/>
          <a:p>
            <a:pPr algn="ctr" defTabSz="914400"/>
            <a:r>
              <a:rPr lang="en-US" altLang="zh-CN" sz="1200" b="1" dirty="0">
                <a:solidFill>
                  <a:prstClr val="white"/>
                </a:solidFill>
                <a:latin typeface="等线" panose="02010600030101010101" charset="-122"/>
              </a:rPr>
              <a:t>03</a:t>
            </a:r>
            <a:endParaRPr lang="zh-CN" altLang="en-US" sz="1200" b="1" dirty="0">
              <a:solidFill>
                <a:prstClr val="white"/>
              </a:solidFill>
              <a:latin typeface="等线" panose="02010600030101010101" charset="-122"/>
            </a:endParaRPr>
          </a:p>
        </p:txBody>
      </p:sp>
      <p:sp>
        <p:nvSpPr>
          <p:cNvPr id="58" name="矩形: 圆角 57">
            <a:extLst>
              <a:ext uri="{FF2B5EF4-FFF2-40B4-BE49-F238E27FC236}">
                <a16:creationId xmlns:a16="http://schemas.microsoft.com/office/drawing/2014/main" id="{69437B31-6D87-6343-3927-A2165D70A95D}"/>
              </a:ext>
            </a:extLst>
          </p:cNvPr>
          <p:cNvSpPr/>
          <p:nvPr/>
        </p:nvSpPr>
        <p:spPr>
          <a:xfrm>
            <a:off x="8063609" y="2487900"/>
            <a:ext cx="2982835" cy="2422519"/>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矩形 58">
            <a:extLst>
              <a:ext uri="{FF2B5EF4-FFF2-40B4-BE49-F238E27FC236}">
                <a16:creationId xmlns:a16="http://schemas.microsoft.com/office/drawing/2014/main" id="{A61F5857-D9B1-0FC5-B31D-9FAAF3AD58AB}"/>
              </a:ext>
            </a:extLst>
          </p:cNvPr>
          <p:cNvSpPr/>
          <p:nvPr/>
        </p:nvSpPr>
        <p:spPr>
          <a:xfrm>
            <a:off x="8178552" y="2643424"/>
            <a:ext cx="1250983" cy="2062103"/>
          </a:xfrm>
          <a:prstGeom prst="rect">
            <a:avLst/>
          </a:prstGeom>
        </p:spPr>
        <p:txBody>
          <a:bodyPr wrap="square">
            <a:spAutoFit/>
          </a:bodyPr>
          <a:lstStyle/>
          <a:p>
            <a:pPr defTabSz="914400"/>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民营经济立法（</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民营经济促进法</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a:t>
            </a:r>
            <a:endParaRPr lang="en-US" altLang="zh-CN" sz="1600">
              <a:latin typeface="微软雅黑" panose="020B0503020204020204" pitchFamily="34" charset="-122"/>
              <a:ea typeface="微软雅黑" panose="020B0503020204020204" pitchFamily="34" charset="-122"/>
            </a:endParaRPr>
          </a:p>
          <a:p>
            <a:pPr defTabSz="914400"/>
            <a:r>
              <a:rPr lang="zh-CN" altLang="en-US" sz="1600">
                <a:latin typeface="微软雅黑" panose="020B0503020204020204" pitchFamily="34" charset="-122"/>
                <a:ea typeface="微软雅黑" panose="020B0503020204020204" pitchFamily="34" charset="-122"/>
              </a:rPr>
              <a:t> </a:t>
            </a:r>
            <a:endParaRPr lang="en-US" altLang="zh-CN" sz="1600">
              <a:latin typeface="微软雅黑" panose="020B0503020204020204" pitchFamily="34" charset="-122"/>
              <a:ea typeface="微软雅黑" panose="020B0503020204020204" pitchFamily="34" charset="-122"/>
            </a:endParaRPr>
          </a:p>
          <a:p>
            <a:pPr defTabSz="914400"/>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互联网、文化等领域开放试点 </a:t>
            </a:r>
            <a:endParaRPr lang="zh-CN" altLang="en-US" sz="16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AD800B16-59CA-8207-0A05-5B1793AB95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8481" y="2625845"/>
            <a:ext cx="1555957" cy="1042097"/>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D6EE1D87-2671-778F-6EB9-8E040B97D8D6}"/>
              </a:ext>
            </a:extLst>
          </p:cNvPr>
          <p:cNvSpPr txBox="1"/>
          <p:nvPr/>
        </p:nvSpPr>
        <p:spPr>
          <a:xfrm>
            <a:off x="9139796" y="1043635"/>
            <a:ext cx="6104408" cy="369332"/>
          </a:xfrm>
          <a:prstGeom prst="rect">
            <a:avLst/>
          </a:prstGeom>
          <a:noFill/>
        </p:spPr>
        <p:txBody>
          <a:bodyPr wrap="square">
            <a:spAutoFit/>
          </a:bodyPr>
          <a:lstStyle/>
          <a:p>
            <a:r>
              <a:rPr lang="zh-CN" altLang="en-US" b="1" i="0">
                <a:solidFill>
                  <a:srgbClr val="333333"/>
                </a:solidFill>
                <a:effectLst/>
                <a:latin typeface="Arial" panose="020B0604020202020204" pitchFamily="34" charset="0"/>
              </a:rPr>
              <a:t>扩大开放“咬定青山不放松”。</a:t>
            </a:r>
            <a:endParaRPr lang="zh-CN" altLang="en-US" b="1"/>
          </a:p>
        </p:txBody>
      </p:sp>
      <p:pic>
        <p:nvPicPr>
          <p:cNvPr id="1028" name="Picture 4" descr="北京商报制图">
            <a:extLst>
              <a:ext uri="{FF2B5EF4-FFF2-40B4-BE49-F238E27FC236}">
                <a16:creationId xmlns:a16="http://schemas.microsoft.com/office/drawing/2014/main" id="{626354D6-94A1-D75D-4ECD-7DF7A269C5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互联网科技图片素材_免费下载_jpg图片格式_VRF高清图片500645999_摄图网">
            <a:extLst>
              <a:ext uri="{FF2B5EF4-FFF2-40B4-BE49-F238E27FC236}">
                <a16:creationId xmlns:a16="http://schemas.microsoft.com/office/drawing/2014/main" id="{17C9C5E1-FDA0-BEA0-A353-4AF4A934FB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24269" y="3745208"/>
            <a:ext cx="1570169" cy="106856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9">
            <a:extLst>
              <a:ext uri="{FF2B5EF4-FFF2-40B4-BE49-F238E27FC236}">
                <a16:creationId xmlns:a16="http://schemas.microsoft.com/office/drawing/2014/main" id="{38DB48F6-36BD-1122-0386-D9488733BBF7}"/>
              </a:ext>
            </a:extLst>
          </p:cNvPr>
          <p:cNvPicPr>
            <a:picLocks noChangeAspect="1"/>
          </p:cNvPicPr>
          <p:nvPr/>
        </p:nvPicPr>
        <p:blipFill>
          <a:blip r:embed="rId6"/>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sp>
        <p:nvSpPr>
          <p:cNvPr id="4" name="文本框 3">
            <a:extLst>
              <a:ext uri="{FF2B5EF4-FFF2-40B4-BE49-F238E27FC236}">
                <a16:creationId xmlns:a16="http://schemas.microsoft.com/office/drawing/2014/main" id="{C2348BA5-53E1-302C-E6B4-B4E9C0DD4933}"/>
              </a:ext>
            </a:extLst>
          </p:cNvPr>
          <p:cNvSpPr txBox="1"/>
          <p:nvPr/>
        </p:nvSpPr>
        <p:spPr>
          <a:xfrm>
            <a:off x="1045620" y="4986038"/>
            <a:ext cx="10482387" cy="923330"/>
          </a:xfrm>
          <a:prstGeom prst="rect">
            <a:avLst/>
          </a:prstGeom>
          <a:noFill/>
        </p:spPr>
        <p:txBody>
          <a:bodyPr wrap="square">
            <a:spAutoFit/>
          </a:bodyPr>
          <a:lstStyle/>
          <a:p>
            <a:r>
              <a:rPr lang="zh-CN" altLang="en-US" b="1">
                <a:solidFill>
                  <a:srgbClr val="C4001D"/>
                </a:solidFill>
                <a:latin typeface="微软雅黑" panose="020B0503020204020204" pitchFamily="34" charset="-122"/>
                <a:ea typeface="微软雅黑" panose="020B0503020204020204" pitchFamily="34" charset="-122"/>
              </a:rPr>
              <a:t>全面深化改革与法治建设</a:t>
            </a:r>
            <a:r>
              <a:rPr lang="zh-CN" altLang="en-US" b="0" i="0">
                <a:effectLst/>
                <a:latin typeface="微软雅黑" panose="020B0503020204020204" pitchFamily="34" charset="-122"/>
                <a:ea typeface="微软雅黑" panose="020B0503020204020204" pitchFamily="34" charset="-122"/>
              </a:rPr>
              <a:t>是新时代推动国家治理现代化的核心。通过</a:t>
            </a:r>
            <a:r>
              <a:rPr lang="zh-CN" altLang="en-US" b="1">
                <a:solidFill>
                  <a:srgbClr val="C4001D"/>
                </a:solidFill>
                <a:latin typeface="微软雅黑" panose="020B0503020204020204" pitchFamily="34" charset="-122"/>
                <a:ea typeface="微软雅黑" panose="020B0503020204020204" pitchFamily="34" charset="-122"/>
              </a:rPr>
              <a:t>民营经济立法和开放试点</a:t>
            </a:r>
            <a:r>
              <a:rPr lang="zh-CN" altLang="en-US" b="0" i="0">
                <a:effectLst/>
                <a:latin typeface="微软雅黑" panose="020B0503020204020204" pitchFamily="34" charset="-122"/>
                <a:ea typeface="微软雅黑" panose="020B0503020204020204" pitchFamily="34" charset="-122"/>
              </a:rPr>
              <a:t>，激发市场活力，体现邓小平“改革开放”思想；同时，落实“三个代表”和习近平“依法治国”理念，规范市场秩序，保障公平正义。改革与法治相辅相成，共同推动国家持续健康发展。</a:t>
            </a:r>
            <a:endParaRPr lang="zh-CN" altLang="en-US">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3042737E-4B6E-F751-4057-3375DFDB0DEC}"/>
              </a:ext>
            </a:extLst>
          </p:cNvPr>
          <p:cNvSpPr/>
          <p:nvPr/>
        </p:nvSpPr>
        <p:spPr>
          <a:xfrm>
            <a:off x="874228" y="4974946"/>
            <a:ext cx="10852117" cy="917333"/>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63765901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14:presetBounceEnd="46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46000">
                                          <p:cBhvr additive="base">
                                            <p:cTn id="18"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000"/>
                                            <p:tgtEl>
                                              <p:spTgt spid="42"/>
                                            </p:tgtEl>
                                          </p:cBhvr>
                                        </p:animEffect>
                                        <p:anim calcmode="lin" valueType="num">
                                          <p:cBhvr>
                                            <p:cTn id="34" dur="1000" fill="hold"/>
                                            <p:tgtEl>
                                              <p:spTgt spid="42"/>
                                            </p:tgtEl>
                                            <p:attrNameLst>
                                              <p:attrName>ppt_x</p:attrName>
                                            </p:attrNameLst>
                                          </p:cBhvr>
                                          <p:tavLst>
                                            <p:tav tm="0">
                                              <p:val>
                                                <p:strVal val="#ppt_x"/>
                                              </p:val>
                                            </p:tav>
                                            <p:tav tm="100000">
                                              <p:val>
                                                <p:strVal val="#ppt_x"/>
                                              </p:val>
                                            </p:tav>
                                          </p:tavLst>
                                        </p:anim>
                                        <p:anim calcmode="lin" valueType="num">
                                          <p:cBhvr>
                                            <p:cTn id="35" dur="1000" fill="hold"/>
                                            <p:tgtEl>
                                              <p:spTgt spid="4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1000"/>
                                            <p:tgtEl>
                                              <p:spTgt spid="43"/>
                                            </p:tgtEl>
                                          </p:cBhvr>
                                        </p:animEffect>
                                        <p:anim calcmode="lin" valueType="num">
                                          <p:cBhvr>
                                            <p:cTn id="39" dur="1000" fill="hold"/>
                                            <p:tgtEl>
                                              <p:spTgt spid="43"/>
                                            </p:tgtEl>
                                            <p:attrNameLst>
                                              <p:attrName>ppt_x</p:attrName>
                                            </p:attrNameLst>
                                          </p:cBhvr>
                                          <p:tavLst>
                                            <p:tav tm="0">
                                              <p:val>
                                                <p:strVal val="#ppt_x"/>
                                              </p:val>
                                            </p:tav>
                                            <p:tav tm="100000">
                                              <p:val>
                                                <p:strVal val="#ppt_x"/>
                                              </p:val>
                                            </p:tav>
                                          </p:tavLst>
                                        </p:anim>
                                        <p:anim calcmode="lin" valueType="num">
                                          <p:cBhvr>
                                            <p:cTn id="40" dur="1000" fill="hold"/>
                                            <p:tgtEl>
                                              <p:spTgt spid="4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1000"/>
                                            <p:tgtEl>
                                              <p:spTgt spid="44"/>
                                            </p:tgtEl>
                                          </p:cBhvr>
                                        </p:animEffect>
                                        <p:anim calcmode="lin" valueType="num">
                                          <p:cBhvr>
                                            <p:cTn id="44" dur="1000" fill="hold"/>
                                            <p:tgtEl>
                                              <p:spTgt spid="44"/>
                                            </p:tgtEl>
                                            <p:attrNameLst>
                                              <p:attrName>ppt_x</p:attrName>
                                            </p:attrNameLst>
                                          </p:cBhvr>
                                          <p:tavLst>
                                            <p:tav tm="0">
                                              <p:val>
                                                <p:strVal val="#ppt_x"/>
                                              </p:val>
                                            </p:tav>
                                            <p:tav tm="100000">
                                              <p:val>
                                                <p:strVal val="#ppt_x"/>
                                              </p:val>
                                            </p:tav>
                                          </p:tavLst>
                                        </p:anim>
                                        <p:anim calcmode="lin" valueType="num">
                                          <p:cBhvr>
                                            <p:cTn id="45" dur="1000" fill="hold"/>
                                            <p:tgtEl>
                                              <p:spTgt spid="44"/>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1000"/>
                                            <p:tgtEl>
                                              <p:spTgt spid="45"/>
                                            </p:tgtEl>
                                          </p:cBhvr>
                                        </p:animEffect>
                                        <p:anim calcmode="lin" valueType="num">
                                          <p:cBhvr>
                                            <p:cTn id="49" dur="1000" fill="hold"/>
                                            <p:tgtEl>
                                              <p:spTgt spid="45"/>
                                            </p:tgtEl>
                                            <p:attrNameLst>
                                              <p:attrName>ppt_x</p:attrName>
                                            </p:attrNameLst>
                                          </p:cBhvr>
                                          <p:tavLst>
                                            <p:tav tm="0">
                                              <p:val>
                                                <p:strVal val="#ppt_x"/>
                                              </p:val>
                                            </p:tav>
                                            <p:tav tm="100000">
                                              <p:val>
                                                <p:strVal val="#ppt_x"/>
                                              </p:val>
                                            </p:tav>
                                          </p:tavLst>
                                        </p:anim>
                                        <p:anim calcmode="lin" valueType="num">
                                          <p:cBhvr>
                                            <p:cTn id="50" dur="1000" fill="hold"/>
                                            <p:tgtEl>
                                              <p:spTgt spid="4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1000"/>
                                            <p:tgtEl>
                                              <p:spTgt spid="51"/>
                                            </p:tgtEl>
                                          </p:cBhvr>
                                        </p:animEffect>
                                        <p:anim calcmode="lin" valueType="num">
                                          <p:cBhvr>
                                            <p:cTn id="54" dur="1000" fill="hold"/>
                                            <p:tgtEl>
                                              <p:spTgt spid="51"/>
                                            </p:tgtEl>
                                            <p:attrNameLst>
                                              <p:attrName>ppt_x</p:attrName>
                                            </p:attrNameLst>
                                          </p:cBhvr>
                                          <p:tavLst>
                                            <p:tav tm="0">
                                              <p:val>
                                                <p:strVal val="#ppt_x"/>
                                              </p:val>
                                            </p:tav>
                                            <p:tav tm="100000">
                                              <p:val>
                                                <p:strVal val="#ppt_x"/>
                                              </p:val>
                                            </p:tav>
                                          </p:tavLst>
                                        </p:anim>
                                        <p:anim calcmode="lin" valueType="num">
                                          <p:cBhvr>
                                            <p:cTn id="55" dur="1000" fill="hold"/>
                                            <p:tgtEl>
                                              <p:spTgt spid="5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1000"/>
                                            <p:tgtEl>
                                              <p:spTgt spid="52"/>
                                            </p:tgtEl>
                                          </p:cBhvr>
                                        </p:animEffect>
                                        <p:anim calcmode="lin" valueType="num">
                                          <p:cBhvr>
                                            <p:cTn id="59" dur="1000" fill="hold"/>
                                            <p:tgtEl>
                                              <p:spTgt spid="52"/>
                                            </p:tgtEl>
                                            <p:attrNameLst>
                                              <p:attrName>ppt_x</p:attrName>
                                            </p:attrNameLst>
                                          </p:cBhvr>
                                          <p:tavLst>
                                            <p:tav tm="0">
                                              <p:val>
                                                <p:strVal val="#ppt_x"/>
                                              </p:val>
                                            </p:tav>
                                            <p:tav tm="100000">
                                              <p:val>
                                                <p:strVal val="#ppt_x"/>
                                              </p:val>
                                            </p:tav>
                                          </p:tavLst>
                                        </p:anim>
                                        <p:anim calcmode="lin" valueType="num">
                                          <p:cBhvr>
                                            <p:cTn id="60" dur="1000" fill="hold"/>
                                            <p:tgtEl>
                                              <p:spTgt spid="5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1000"/>
                                            <p:tgtEl>
                                              <p:spTgt spid="53"/>
                                            </p:tgtEl>
                                          </p:cBhvr>
                                        </p:animEffect>
                                        <p:anim calcmode="lin" valueType="num">
                                          <p:cBhvr>
                                            <p:cTn id="64" dur="1000" fill="hold"/>
                                            <p:tgtEl>
                                              <p:spTgt spid="53"/>
                                            </p:tgtEl>
                                            <p:attrNameLst>
                                              <p:attrName>ppt_x</p:attrName>
                                            </p:attrNameLst>
                                          </p:cBhvr>
                                          <p:tavLst>
                                            <p:tav tm="0">
                                              <p:val>
                                                <p:strVal val="#ppt_x"/>
                                              </p:val>
                                            </p:tav>
                                            <p:tav tm="100000">
                                              <p:val>
                                                <p:strVal val="#ppt_x"/>
                                              </p:val>
                                            </p:tav>
                                          </p:tavLst>
                                        </p:anim>
                                        <p:anim calcmode="lin" valueType="num">
                                          <p:cBhvr>
                                            <p:cTn id="65" dur="1000" fill="hold"/>
                                            <p:tgtEl>
                                              <p:spTgt spid="5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1000"/>
                                            <p:tgtEl>
                                              <p:spTgt spid="54"/>
                                            </p:tgtEl>
                                          </p:cBhvr>
                                        </p:animEffect>
                                        <p:anim calcmode="lin" valueType="num">
                                          <p:cBhvr>
                                            <p:cTn id="69" dur="1000" fill="hold"/>
                                            <p:tgtEl>
                                              <p:spTgt spid="54"/>
                                            </p:tgtEl>
                                            <p:attrNameLst>
                                              <p:attrName>ppt_x</p:attrName>
                                            </p:attrNameLst>
                                          </p:cBhvr>
                                          <p:tavLst>
                                            <p:tav tm="0">
                                              <p:val>
                                                <p:strVal val="#ppt_x"/>
                                              </p:val>
                                            </p:tav>
                                            <p:tav tm="100000">
                                              <p:val>
                                                <p:strVal val="#ppt_x"/>
                                              </p:val>
                                            </p:tav>
                                          </p:tavLst>
                                        </p:anim>
                                        <p:anim calcmode="lin" valueType="num">
                                          <p:cBhvr>
                                            <p:cTn id="70" dur="1000" fill="hold"/>
                                            <p:tgtEl>
                                              <p:spTgt spid="5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1000"/>
                                            <p:tgtEl>
                                              <p:spTgt spid="55"/>
                                            </p:tgtEl>
                                          </p:cBhvr>
                                        </p:animEffect>
                                        <p:anim calcmode="lin" valueType="num">
                                          <p:cBhvr>
                                            <p:cTn id="74" dur="1000" fill="hold"/>
                                            <p:tgtEl>
                                              <p:spTgt spid="55"/>
                                            </p:tgtEl>
                                            <p:attrNameLst>
                                              <p:attrName>ppt_x</p:attrName>
                                            </p:attrNameLst>
                                          </p:cBhvr>
                                          <p:tavLst>
                                            <p:tav tm="0">
                                              <p:val>
                                                <p:strVal val="#ppt_x"/>
                                              </p:val>
                                            </p:tav>
                                            <p:tav tm="100000">
                                              <p:val>
                                                <p:strVal val="#ppt_x"/>
                                              </p:val>
                                            </p:tav>
                                          </p:tavLst>
                                        </p:anim>
                                        <p:anim calcmode="lin" valueType="num">
                                          <p:cBhvr>
                                            <p:cTn id="75" dur="1000" fill="hold"/>
                                            <p:tgtEl>
                                              <p:spTgt spid="5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1000"/>
                                            <p:tgtEl>
                                              <p:spTgt spid="56"/>
                                            </p:tgtEl>
                                          </p:cBhvr>
                                        </p:animEffect>
                                        <p:anim calcmode="lin" valueType="num">
                                          <p:cBhvr>
                                            <p:cTn id="79" dur="1000" fill="hold"/>
                                            <p:tgtEl>
                                              <p:spTgt spid="56"/>
                                            </p:tgtEl>
                                            <p:attrNameLst>
                                              <p:attrName>ppt_x</p:attrName>
                                            </p:attrNameLst>
                                          </p:cBhvr>
                                          <p:tavLst>
                                            <p:tav tm="0">
                                              <p:val>
                                                <p:strVal val="#ppt_x"/>
                                              </p:val>
                                            </p:tav>
                                            <p:tav tm="100000">
                                              <p:val>
                                                <p:strVal val="#ppt_x"/>
                                              </p:val>
                                            </p:tav>
                                          </p:tavLst>
                                        </p:anim>
                                        <p:anim calcmode="lin" valueType="num">
                                          <p:cBhvr>
                                            <p:cTn id="80" dur="1000" fill="hold"/>
                                            <p:tgtEl>
                                              <p:spTgt spid="5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childTnLst>
                              </p:cTn>
                            </p:par>
                            <p:par>
                              <p:cTn id="86" fill="hold">
                                <p:stCondLst>
                                  <p:cond delay="2500"/>
                                </p:stCondLst>
                                <p:childTnLst>
                                  <p:par>
                                    <p:cTn id="87" presetID="42" presetClass="entr" presetSubtype="0" fill="hold" grpId="0" nodeType="after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1000"/>
                                            <p:tgtEl>
                                              <p:spTgt spid="58"/>
                                            </p:tgtEl>
                                          </p:cBhvr>
                                        </p:animEffect>
                                        <p:anim calcmode="lin" valueType="num">
                                          <p:cBhvr>
                                            <p:cTn id="90" dur="1000" fill="hold"/>
                                            <p:tgtEl>
                                              <p:spTgt spid="58"/>
                                            </p:tgtEl>
                                            <p:attrNameLst>
                                              <p:attrName>ppt_x</p:attrName>
                                            </p:attrNameLst>
                                          </p:cBhvr>
                                          <p:tavLst>
                                            <p:tav tm="0">
                                              <p:val>
                                                <p:strVal val="#ppt_x"/>
                                              </p:val>
                                            </p:tav>
                                            <p:tav tm="100000">
                                              <p:val>
                                                <p:strVal val="#ppt_x"/>
                                              </p:val>
                                            </p:tav>
                                          </p:tavLst>
                                        </p:anim>
                                        <p:anim calcmode="lin" valueType="num">
                                          <p:cBhvr>
                                            <p:cTn id="91" dur="1000" fill="hold"/>
                                            <p:tgtEl>
                                              <p:spTgt spid="58"/>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fade">
                                          <p:cBhvr>
                                            <p:cTn id="94" dur="1000"/>
                                            <p:tgtEl>
                                              <p:spTgt spid="59"/>
                                            </p:tgtEl>
                                          </p:cBhvr>
                                        </p:animEffect>
                                        <p:anim calcmode="lin" valueType="num">
                                          <p:cBhvr>
                                            <p:cTn id="95" dur="1000" fill="hold"/>
                                            <p:tgtEl>
                                              <p:spTgt spid="59"/>
                                            </p:tgtEl>
                                            <p:attrNameLst>
                                              <p:attrName>ppt_x</p:attrName>
                                            </p:attrNameLst>
                                          </p:cBhvr>
                                          <p:tavLst>
                                            <p:tav tm="0">
                                              <p:val>
                                                <p:strVal val="#ppt_x"/>
                                              </p:val>
                                            </p:tav>
                                            <p:tav tm="100000">
                                              <p:val>
                                                <p:strVal val="#ppt_x"/>
                                              </p:val>
                                            </p:tav>
                                          </p:tavLst>
                                        </p:anim>
                                        <p:anim calcmode="lin" valueType="num">
                                          <p:cBhvr>
                                            <p:cTn id="96" dur="1000" fill="hold"/>
                                            <p:tgtEl>
                                              <p:spTgt spid="59"/>
                                            </p:tgtEl>
                                            <p:attrNameLst>
                                              <p:attrName>ppt_y</p:attrName>
                                            </p:attrNameLst>
                                          </p:cBhvr>
                                          <p:tavLst>
                                            <p:tav tm="0">
                                              <p:val>
                                                <p:strVal val="#ppt_y+.1"/>
                                              </p:val>
                                            </p:tav>
                                            <p:tav tm="100000">
                                              <p:val>
                                                <p:strVal val="#ppt_y"/>
                                              </p:val>
                                            </p:tav>
                                          </p:tavLst>
                                        </p:anim>
                                      </p:childTnLst>
                                    </p:cTn>
                                  </p:par>
                                </p:childTnLst>
                              </p:cTn>
                            </p:par>
                            <p:par>
                              <p:cTn id="97" fill="hold">
                                <p:stCondLst>
                                  <p:cond delay="3500"/>
                                </p:stCondLst>
                                <p:childTnLst>
                                  <p:par>
                                    <p:cTn id="98" presetID="47" presetClass="entr" presetSubtype="0" fill="hold" nodeType="afterEffect">
                                      <p:stCondLst>
                                        <p:cond delay="0"/>
                                      </p:stCondLst>
                                      <p:childTnLst>
                                        <p:set>
                                          <p:cBhvr>
                                            <p:cTn id="99" dur="1" fill="hold">
                                              <p:stCondLst>
                                                <p:cond delay="0"/>
                                              </p:stCondLst>
                                            </p:cTn>
                                            <p:tgtEl>
                                              <p:spTgt spid="2"/>
                                            </p:tgtEl>
                                            <p:attrNameLst>
                                              <p:attrName>style.visibility</p:attrName>
                                            </p:attrNameLst>
                                          </p:cBhvr>
                                          <p:to>
                                            <p:strVal val="visible"/>
                                          </p:to>
                                        </p:set>
                                        <p:animEffect transition="in" filter="fade">
                                          <p:cBhvr>
                                            <p:cTn id="100" dur="1000"/>
                                            <p:tgtEl>
                                              <p:spTgt spid="2"/>
                                            </p:tgtEl>
                                          </p:cBhvr>
                                        </p:animEffect>
                                        <p:anim calcmode="lin" valueType="num">
                                          <p:cBhvr>
                                            <p:cTn id="101" dur="1000" fill="hold"/>
                                            <p:tgtEl>
                                              <p:spTgt spid="2"/>
                                            </p:tgtEl>
                                            <p:attrNameLst>
                                              <p:attrName>ppt_x</p:attrName>
                                            </p:attrNameLst>
                                          </p:cBhvr>
                                          <p:tavLst>
                                            <p:tav tm="0">
                                              <p:val>
                                                <p:strVal val="#ppt_x"/>
                                              </p:val>
                                            </p:tav>
                                            <p:tav tm="100000">
                                              <p:val>
                                                <p:strVal val="#ppt_x"/>
                                              </p:val>
                                            </p:tav>
                                          </p:tavLst>
                                        </p:anim>
                                        <p:anim calcmode="lin" valueType="num">
                                          <p:cBhvr>
                                            <p:cTn id="102" dur="1000" fill="hold"/>
                                            <p:tgtEl>
                                              <p:spTgt spid="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fade">
                                          <p:cBhvr>
                                            <p:cTn id="105" dur="1000"/>
                                            <p:tgtEl>
                                              <p:spTgt spid="7"/>
                                            </p:tgtEl>
                                          </p:cBhvr>
                                        </p:animEffect>
                                        <p:anim calcmode="lin" valueType="num">
                                          <p:cBhvr>
                                            <p:cTn id="106" dur="1000" fill="hold"/>
                                            <p:tgtEl>
                                              <p:spTgt spid="7"/>
                                            </p:tgtEl>
                                            <p:attrNameLst>
                                              <p:attrName>ppt_x</p:attrName>
                                            </p:attrNameLst>
                                          </p:cBhvr>
                                          <p:tavLst>
                                            <p:tav tm="0">
                                              <p:val>
                                                <p:strVal val="#ppt_x"/>
                                              </p:val>
                                            </p:tav>
                                            <p:tav tm="100000">
                                              <p:val>
                                                <p:strVal val="#ppt_x"/>
                                              </p:val>
                                            </p:tav>
                                          </p:tavLst>
                                        </p:anim>
                                        <p:anim calcmode="lin" valueType="num">
                                          <p:cBhvr>
                                            <p:cTn id="10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42" grpId="0"/>
          <p:bldP spid="43" grpId="0" animBg="1"/>
          <p:bldP spid="44" grpId="0"/>
          <p:bldP spid="51" grpId="0"/>
          <p:bldP spid="52" grpId="0"/>
          <p:bldP spid="53" grpId="0"/>
          <p:bldP spid="54" grpId="0" animBg="1"/>
          <p:bldP spid="55" grpId="0"/>
          <p:bldP spid="56" grpId="0"/>
          <p:bldP spid="57" grpId="0"/>
          <p:bldP spid="58" grpId="0" animBg="1"/>
          <p:bldP spid="59"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000"/>
                                            <p:tgtEl>
                                              <p:spTgt spid="42"/>
                                            </p:tgtEl>
                                          </p:cBhvr>
                                        </p:animEffect>
                                        <p:anim calcmode="lin" valueType="num">
                                          <p:cBhvr>
                                            <p:cTn id="34" dur="1000" fill="hold"/>
                                            <p:tgtEl>
                                              <p:spTgt spid="42"/>
                                            </p:tgtEl>
                                            <p:attrNameLst>
                                              <p:attrName>ppt_x</p:attrName>
                                            </p:attrNameLst>
                                          </p:cBhvr>
                                          <p:tavLst>
                                            <p:tav tm="0">
                                              <p:val>
                                                <p:strVal val="#ppt_x"/>
                                              </p:val>
                                            </p:tav>
                                            <p:tav tm="100000">
                                              <p:val>
                                                <p:strVal val="#ppt_x"/>
                                              </p:val>
                                            </p:tav>
                                          </p:tavLst>
                                        </p:anim>
                                        <p:anim calcmode="lin" valueType="num">
                                          <p:cBhvr>
                                            <p:cTn id="35" dur="1000" fill="hold"/>
                                            <p:tgtEl>
                                              <p:spTgt spid="4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1000"/>
                                            <p:tgtEl>
                                              <p:spTgt spid="43"/>
                                            </p:tgtEl>
                                          </p:cBhvr>
                                        </p:animEffect>
                                        <p:anim calcmode="lin" valueType="num">
                                          <p:cBhvr>
                                            <p:cTn id="39" dur="1000" fill="hold"/>
                                            <p:tgtEl>
                                              <p:spTgt spid="43"/>
                                            </p:tgtEl>
                                            <p:attrNameLst>
                                              <p:attrName>ppt_x</p:attrName>
                                            </p:attrNameLst>
                                          </p:cBhvr>
                                          <p:tavLst>
                                            <p:tav tm="0">
                                              <p:val>
                                                <p:strVal val="#ppt_x"/>
                                              </p:val>
                                            </p:tav>
                                            <p:tav tm="100000">
                                              <p:val>
                                                <p:strVal val="#ppt_x"/>
                                              </p:val>
                                            </p:tav>
                                          </p:tavLst>
                                        </p:anim>
                                        <p:anim calcmode="lin" valueType="num">
                                          <p:cBhvr>
                                            <p:cTn id="40" dur="1000" fill="hold"/>
                                            <p:tgtEl>
                                              <p:spTgt spid="4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1000"/>
                                            <p:tgtEl>
                                              <p:spTgt spid="44"/>
                                            </p:tgtEl>
                                          </p:cBhvr>
                                        </p:animEffect>
                                        <p:anim calcmode="lin" valueType="num">
                                          <p:cBhvr>
                                            <p:cTn id="44" dur="1000" fill="hold"/>
                                            <p:tgtEl>
                                              <p:spTgt spid="44"/>
                                            </p:tgtEl>
                                            <p:attrNameLst>
                                              <p:attrName>ppt_x</p:attrName>
                                            </p:attrNameLst>
                                          </p:cBhvr>
                                          <p:tavLst>
                                            <p:tav tm="0">
                                              <p:val>
                                                <p:strVal val="#ppt_x"/>
                                              </p:val>
                                            </p:tav>
                                            <p:tav tm="100000">
                                              <p:val>
                                                <p:strVal val="#ppt_x"/>
                                              </p:val>
                                            </p:tav>
                                          </p:tavLst>
                                        </p:anim>
                                        <p:anim calcmode="lin" valueType="num">
                                          <p:cBhvr>
                                            <p:cTn id="45" dur="1000" fill="hold"/>
                                            <p:tgtEl>
                                              <p:spTgt spid="44"/>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1000"/>
                                            <p:tgtEl>
                                              <p:spTgt spid="45"/>
                                            </p:tgtEl>
                                          </p:cBhvr>
                                        </p:animEffect>
                                        <p:anim calcmode="lin" valueType="num">
                                          <p:cBhvr>
                                            <p:cTn id="49" dur="1000" fill="hold"/>
                                            <p:tgtEl>
                                              <p:spTgt spid="45"/>
                                            </p:tgtEl>
                                            <p:attrNameLst>
                                              <p:attrName>ppt_x</p:attrName>
                                            </p:attrNameLst>
                                          </p:cBhvr>
                                          <p:tavLst>
                                            <p:tav tm="0">
                                              <p:val>
                                                <p:strVal val="#ppt_x"/>
                                              </p:val>
                                            </p:tav>
                                            <p:tav tm="100000">
                                              <p:val>
                                                <p:strVal val="#ppt_x"/>
                                              </p:val>
                                            </p:tav>
                                          </p:tavLst>
                                        </p:anim>
                                        <p:anim calcmode="lin" valueType="num">
                                          <p:cBhvr>
                                            <p:cTn id="50" dur="1000" fill="hold"/>
                                            <p:tgtEl>
                                              <p:spTgt spid="4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1000"/>
                                            <p:tgtEl>
                                              <p:spTgt spid="51"/>
                                            </p:tgtEl>
                                          </p:cBhvr>
                                        </p:animEffect>
                                        <p:anim calcmode="lin" valueType="num">
                                          <p:cBhvr>
                                            <p:cTn id="54" dur="1000" fill="hold"/>
                                            <p:tgtEl>
                                              <p:spTgt spid="51"/>
                                            </p:tgtEl>
                                            <p:attrNameLst>
                                              <p:attrName>ppt_x</p:attrName>
                                            </p:attrNameLst>
                                          </p:cBhvr>
                                          <p:tavLst>
                                            <p:tav tm="0">
                                              <p:val>
                                                <p:strVal val="#ppt_x"/>
                                              </p:val>
                                            </p:tav>
                                            <p:tav tm="100000">
                                              <p:val>
                                                <p:strVal val="#ppt_x"/>
                                              </p:val>
                                            </p:tav>
                                          </p:tavLst>
                                        </p:anim>
                                        <p:anim calcmode="lin" valueType="num">
                                          <p:cBhvr>
                                            <p:cTn id="55" dur="1000" fill="hold"/>
                                            <p:tgtEl>
                                              <p:spTgt spid="5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1000"/>
                                            <p:tgtEl>
                                              <p:spTgt spid="52"/>
                                            </p:tgtEl>
                                          </p:cBhvr>
                                        </p:animEffect>
                                        <p:anim calcmode="lin" valueType="num">
                                          <p:cBhvr>
                                            <p:cTn id="59" dur="1000" fill="hold"/>
                                            <p:tgtEl>
                                              <p:spTgt spid="52"/>
                                            </p:tgtEl>
                                            <p:attrNameLst>
                                              <p:attrName>ppt_x</p:attrName>
                                            </p:attrNameLst>
                                          </p:cBhvr>
                                          <p:tavLst>
                                            <p:tav tm="0">
                                              <p:val>
                                                <p:strVal val="#ppt_x"/>
                                              </p:val>
                                            </p:tav>
                                            <p:tav tm="100000">
                                              <p:val>
                                                <p:strVal val="#ppt_x"/>
                                              </p:val>
                                            </p:tav>
                                          </p:tavLst>
                                        </p:anim>
                                        <p:anim calcmode="lin" valueType="num">
                                          <p:cBhvr>
                                            <p:cTn id="60" dur="1000" fill="hold"/>
                                            <p:tgtEl>
                                              <p:spTgt spid="5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1000"/>
                                            <p:tgtEl>
                                              <p:spTgt spid="53"/>
                                            </p:tgtEl>
                                          </p:cBhvr>
                                        </p:animEffect>
                                        <p:anim calcmode="lin" valueType="num">
                                          <p:cBhvr>
                                            <p:cTn id="64" dur="1000" fill="hold"/>
                                            <p:tgtEl>
                                              <p:spTgt spid="53"/>
                                            </p:tgtEl>
                                            <p:attrNameLst>
                                              <p:attrName>ppt_x</p:attrName>
                                            </p:attrNameLst>
                                          </p:cBhvr>
                                          <p:tavLst>
                                            <p:tav tm="0">
                                              <p:val>
                                                <p:strVal val="#ppt_x"/>
                                              </p:val>
                                            </p:tav>
                                            <p:tav tm="100000">
                                              <p:val>
                                                <p:strVal val="#ppt_x"/>
                                              </p:val>
                                            </p:tav>
                                          </p:tavLst>
                                        </p:anim>
                                        <p:anim calcmode="lin" valueType="num">
                                          <p:cBhvr>
                                            <p:cTn id="65" dur="1000" fill="hold"/>
                                            <p:tgtEl>
                                              <p:spTgt spid="5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1000"/>
                                            <p:tgtEl>
                                              <p:spTgt spid="54"/>
                                            </p:tgtEl>
                                          </p:cBhvr>
                                        </p:animEffect>
                                        <p:anim calcmode="lin" valueType="num">
                                          <p:cBhvr>
                                            <p:cTn id="69" dur="1000" fill="hold"/>
                                            <p:tgtEl>
                                              <p:spTgt spid="54"/>
                                            </p:tgtEl>
                                            <p:attrNameLst>
                                              <p:attrName>ppt_x</p:attrName>
                                            </p:attrNameLst>
                                          </p:cBhvr>
                                          <p:tavLst>
                                            <p:tav tm="0">
                                              <p:val>
                                                <p:strVal val="#ppt_x"/>
                                              </p:val>
                                            </p:tav>
                                            <p:tav tm="100000">
                                              <p:val>
                                                <p:strVal val="#ppt_x"/>
                                              </p:val>
                                            </p:tav>
                                          </p:tavLst>
                                        </p:anim>
                                        <p:anim calcmode="lin" valueType="num">
                                          <p:cBhvr>
                                            <p:cTn id="70" dur="1000" fill="hold"/>
                                            <p:tgtEl>
                                              <p:spTgt spid="5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1000"/>
                                            <p:tgtEl>
                                              <p:spTgt spid="55"/>
                                            </p:tgtEl>
                                          </p:cBhvr>
                                        </p:animEffect>
                                        <p:anim calcmode="lin" valueType="num">
                                          <p:cBhvr>
                                            <p:cTn id="74" dur="1000" fill="hold"/>
                                            <p:tgtEl>
                                              <p:spTgt spid="55"/>
                                            </p:tgtEl>
                                            <p:attrNameLst>
                                              <p:attrName>ppt_x</p:attrName>
                                            </p:attrNameLst>
                                          </p:cBhvr>
                                          <p:tavLst>
                                            <p:tav tm="0">
                                              <p:val>
                                                <p:strVal val="#ppt_x"/>
                                              </p:val>
                                            </p:tav>
                                            <p:tav tm="100000">
                                              <p:val>
                                                <p:strVal val="#ppt_x"/>
                                              </p:val>
                                            </p:tav>
                                          </p:tavLst>
                                        </p:anim>
                                        <p:anim calcmode="lin" valueType="num">
                                          <p:cBhvr>
                                            <p:cTn id="75" dur="1000" fill="hold"/>
                                            <p:tgtEl>
                                              <p:spTgt spid="5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1000"/>
                                            <p:tgtEl>
                                              <p:spTgt spid="56"/>
                                            </p:tgtEl>
                                          </p:cBhvr>
                                        </p:animEffect>
                                        <p:anim calcmode="lin" valueType="num">
                                          <p:cBhvr>
                                            <p:cTn id="79" dur="1000" fill="hold"/>
                                            <p:tgtEl>
                                              <p:spTgt spid="56"/>
                                            </p:tgtEl>
                                            <p:attrNameLst>
                                              <p:attrName>ppt_x</p:attrName>
                                            </p:attrNameLst>
                                          </p:cBhvr>
                                          <p:tavLst>
                                            <p:tav tm="0">
                                              <p:val>
                                                <p:strVal val="#ppt_x"/>
                                              </p:val>
                                            </p:tav>
                                            <p:tav tm="100000">
                                              <p:val>
                                                <p:strVal val="#ppt_x"/>
                                              </p:val>
                                            </p:tav>
                                          </p:tavLst>
                                        </p:anim>
                                        <p:anim calcmode="lin" valueType="num">
                                          <p:cBhvr>
                                            <p:cTn id="80" dur="1000" fill="hold"/>
                                            <p:tgtEl>
                                              <p:spTgt spid="5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childTnLst>
                              </p:cTn>
                            </p:par>
                            <p:par>
                              <p:cTn id="86" fill="hold">
                                <p:stCondLst>
                                  <p:cond delay="2500"/>
                                </p:stCondLst>
                                <p:childTnLst>
                                  <p:par>
                                    <p:cTn id="87" presetID="42" presetClass="entr" presetSubtype="0" fill="hold" grpId="0" nodeType="after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1000"/>
                                            <p:tgtEl>
                                              <p:spTgt spid="58"/>
                                            </p:tgtEl>
                                          </p:cBhvr>
                                        </p:animEffect>
                                        <p:anim calcmode="lin" valueType="num">
                                          <p:cBhvr>
                                            <p:cTn id="90" dur="1000" fill="hold"/>
                                            <p:tgtEl>
                                              <p:spTgt spid="58"/>
                                            </p:tgtEl>
                                            <p:attrNameLst>
                                              <p:attrName>ppt_x</p:attrName>
                                            </p:attrNameLst>
                                          </p:cBhvr>
                                          <p:tavLst>
                                            <p:tav tm="0">
                                              <p:val>
                                                <p:strVal val="#ppt_x"/>
                                              </p:val>
                                            </p:tav>
                                            <p:tav tm="100000">
                                              <p:val>
                                                <p:strVal val="#ppt_x"/>
                                              </p:val>
                                            </p:tav>
                                          </p:tavLst>
                                        </p:anim>
                                        <p:anim calcmode="lin" valueType="num">
                                          <p:cBhvr>
                                            <p:cTn id="91" dur="1000" fill="hold"/>
                                            <p:tgtEl>
                                              <p:spTgt spid="58"/>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fade">
                                          <p:cBhvr>
                                            <p:cTn id="94" dur="1000"/>
                                            <p:tgtEl>
                                              <p:spTgt spid="59"/>
                                            </p:tgtEl>
                                          </p:cBhvr>
                                        </p:animEffect>
                                        <p:anim calcmode="lin" valueType="num">
                                          <p:cBhvr>
                                            <p:cTn id="95" dur="1000" fill="hold"/>
                                            <p:tgtEl>
                                              <p:spTgt spid="59"/>
                                            </p:tgtEl>
                                            <p:attrNameLst>
                                              <p:attrName>ppt_x</p:attrName>
                                            </p:attrNameLst>
                                          </p:cBhvr>
                                          <p:tavLst>
                                            <p:tav tm="0">
                                              <p:val>
                                                <p:strVal val="#ppt_x"/>
                                              </p:val>
                                            </p:tav>
                                            <p:tav tm="100000">
                                              <p:val>
                                                <p:strVal val="#ppt_x"/>
                                              </p:val>
                                            </p:tav>
                                          </p:tavLst>
                                        </p:anim>
                                        <p:anim calcmode="lin" valueType="num">
                                          <p:cBhvr>
                                            <p:cTn id="96" dur="1000" fill="hold"/>
                                            <p:tgtEl>
                                              <p:spTgt spid="59"/>
                                            </p:tgtEl>
                                            <p:attrNameLst>
                                              <p:attrName>ppt_y</p:attrName>
                                            </p:attrNameLst>
                                          </p:cBhvr>
                                          <p:tavLst>
                                            <p:tav tm="0">
                                              <p:val>
                                                <p:strVal val="#ppt_y+.1"/>
                                              </p:val>
                                            </p:tav>
                                            <p:tav tm="100000">
                                              <p:val>
                                                <p:strVal val="#ppt_y"/>
                                              </p:val>
                                            </p:tav>
                                          </p:tavLst>
                                        </p:anim>
                                      </p:childTnLst>
                                    </p:cTn>
                                  </p:par>
                                </p:childTnLst>
                              </p:cTn>
                            </p:par>
                            <p:par>
                              <p:cTn id="97" fill="hold">
                                <p:stCondLst>
                                  <p:cond delay="3500"/>
                                </p:stCondLst>
                                <p:childTnLst>
                                  <p:par>
                                    <p:cTn id="98" presetID="47" presetClass="entr" presetSubtype="0" fill="hold" nodeType="afterEffect">
                                      <p:stCondLst>
                                        <p:cond delay="0"/>
                                      </p:stCondLst>
                                      <p:childTnLst>
                                        <p:set>
                                          <p:cBhvr>
                                            <p:cTn id="99" dur="1" fill="hold">
                                              <p:stCondLst>
                                                <p:cond delay="0"/>
                                              </p:stCondLst>
                                            </p:cTn>
                                            <p:tgtEl>
                                              <p:spTgt spid="2"/>
                                            </p:tgtEl>
                                            <p:attrNameLst>
                                              <p:attrName>style.visibility</p:attrName>
                                            </p:attrNameLst>
                                          </p:cBhvr>
                                          <p:to>
                                            <p:strVal val="visible"/>
                                          </p:to>
                                        </p:set>
                                        <p:animEffect transition="in" filter="fade">
                                          <p:cBhvr>
                                            <p:cTn id="100" dur="1000"/>
                                            <p:tgtEl>
                                              <p:spTgt spid="2"/>
                                            </p:tgtEl>
                                          </p:cBhvr>
                                        </p:animEffect>
                                        <p:anim calcmode="lin" valueType="num">
                                          <p:cBhvr>
                                            <p:cTn id="101" dur="1000" fill="hold"/>
                                            <p:tgtEl>
                                              <p:spTgt spid="2"/>
                                            </p:tgtEl>
                                            <p:attrNameLst>
                                              <p:attrName>ppt_x</p:attrName>
                                            </p:attrNameLst>
                                          </p:cBhvr>
                                          <p:tavLst>
                                            <p:tav tm="0">
                                              <p:val>
                                                <p:strVal val="#ppt_x"/>
                                              </p:val>
                                            </p:tav>
                                            <p:tav tm="100000">
                                              <p:val>
                                                <p:strVal val="#ppt_x"/>
                                              </p:val>
                                            </p:tav>
                                          </p:tavLst>
                                        </p:anim>
                                        <p:anim calcmode="lin" valueType="num">
                                          <p:cBhvr>
                                            <p:cTn id="102" dur="1000" fill="hold"/>
                                            <p:tgtEl>
                                              <p:spTgt spid="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fade">
                                          <p:cBhvr>
                                            <p:cTn id="105" dur="1000"/>
                                            <p:tgtEl>
                                              <p:spTgt spid="7"/>
                                            </p:tgtEl>
                                          </p:cBhvr>
                                        </p:animEffect>
                                        <p:anim calcmode="lin" valueType="num">
                                          <p:cBhvr>
                                            <p:cTn id="106" dur="1000" fill="hold"/>
                                            <p:tgtEl>
                                              <p:spTgt spid="7"/>
                                            </p:tgtEl>
                                            <p:attrNameLst>
                                              <p:attrName>ppt_x</p:attrName>
                                            </p:attrNameLst>
                                          </p:cBhvr>
                                          <p:tavLst>
                                            <p:tav tm="0">
                                              <p:val>
                                                <p:strVal val="#ppt_x"/>
                                              </p:val>
                                            </p:tav>
                                            <p:tav tm="100000">
                                              <p:val>
                                                <p:strVal val="#ppt_x"/>
                                              </p:val>
                                            </p:tav>
                                          </p:tavLst>
                                        </p:anim>
                                        <p:anim calcmode="lin" valueType="num">
                                          <p:cBhvr>
                                            <p:cTn id="10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42" grpId="0"/>
          <p:bldP spid="43" grpId="0" animBg="1"/>
          <p:bldP spid="44" grpId="0"/>
          <p:bldP spid="51" grpId="0"/>
          <p:bldP spid="52" grpId="0"/>
          <p:bldP spid="53" grpId="0"/>
          <p:bldP spid="54" grpId="0" animBg="1"/>
          <p:bldP spid="55" grpId="0"/>
          <p:bldP spid="56" grpId="0"/>
          <p:bldP spid="57" grpId="0"/>
          <p:bldP spid="58" grpId="0" animBg="1"/>
          <p:bldP spid="59" grpId="0"/>
          <p:bldP spid="7"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03D7-6783-A2AA-632F-44796C0A53C1}"/>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02DCC36-999B-905C-CA06-236E00F33F9B}"/>
              </a:ext>
            </a:extLst>
          </p:cNvPr>
          <p:cNvSpPr/>
          <p:nvPr/>
        </p:nvSpPr>
        <p:spPr>
          <a:xfrm>
            <a:off x="1134546" y="279791"/>
            <a:ext cx="4493538" cy="461665"/>
          </a:xfrm>
          <a:prstGeom prst="rect">
            <a:avLst/>
          </a:prstGeom>
        </p:spPr>
        <p:txBody>
          <a:bodyPr wrap="none">
            <a:spAutoFit/>
          </a:bodyPr>
          <a:lstStyle/>
          <a:p>
            <a:pPr lvl="0" defTabSz="914400">
              <a:defRPr/>
            </a:pPr>
            <a:r>
              <a:rPr lang="zh-CN" altLang="en-US" sz="2400" b="1">
                <a:solidFill>
                  <a:srgbClr val="C4001D"/>
                </a:solidFill>
                <a:latin typeface="微软雅黑" panose="020B0503020204020204" pitchFamily="34" charset="-122"/>
                <a:ea typeface="微软雅黑" panose="020B0503020204020204" pitchFamily="34" charset="-122"/>
              </a:rPr>
              <a:t>全球视野：国家安全与全球治理</a:t>
            </a:r>
            <a:endPar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a:extLst>
              <a:ext uri="{FF2B5EF4-FFF2-40B4-BE49-F238E27FC236}">
                <a16:creationId xmlns:a16="http://schemas.microsoft.com/office/drawing/2014/main" id="{2A1CBAB6-CEBD-CF73-1F32-6CA6C71CC06A}"/>
              </a:ext>
            </a:extLst>
          </p:cNvPr>
          <p:cNvCxnSpPr/>
          <p:nvPr/>
        </p:nvCxnSpPr>
        <p:spPr>
          <a:xfrm>
            <a:off x="1181100" y="723900"/>
            <a:ext cx="9370786" cy="0"/>
          </a:xfrm>
          <a:prstGeom prst="line">
            <a:avLst/>
          </a:prstGeom>
          <a:noFill/>
          <a:ln w="6350" cap="flat" cmpd="sng" algn="ctr">
            <a:solidFill>
              <a:srgbClr val="C4001D"/>
            </a:solidFill>
            <a:prstDash val="solid"/>
            <a:miter lim="800000"/>
          </a:ln>
          <a:effectLst/>
        </p:spPr>
      </p:cxnSp>
      <p:sp>
        <p:nvSpPr>
          <p:cNvPr id="11" name="矩形: 圆角 10">
            <a:extLst>
              <a:ext uri="{FF2B5EF4-FFF2-40B4-BE49-F238E27FC236}">
                <a16:creationId xmlns:a16="http://schemas.microsoft.com/office/drawing/2014/main" id="{1ADC66CB-6E58-A313-F509-71926B59FD9D}"/>
              </a:ext>
            </a:extLst>
          </p:cNvPr>
          <p:cNvSpPr/>
          <p:nvPr/>
        </p:nvSpPr>
        <p:spPr>
          <a:xfrm>
            <a:off x="556808" y="2012889"/>
            <a:ext cx="11452072" cy="4394218"/>
          </a:xfrm>
          <a:prstGeom prst="roundRect">
            <a:avLst>
              <a:gd name="adj" fmla="val 3524"/>
            </a:avLst>
          </a:prstGeom>
          <a:solidFill>
            <a:srgbClr val="E7DAD9">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a:extLst>
              <a:ext uri="{FF2B5EF4-FFF2-40B4-BE49-F238E27FC236}">
                <a16:creationId xmlns:a16="http://schemas.microsoft.com/office/drawing/2014/main" id="{573049A1-069A-4A89-D3D8-47C5BB336BD3}"/>
              </a:ext>
            </a:extLst>
          </p:cNvPr>
          <p:cNvGrpSpPr/>
          <p:nvPr/>
        </p:nvGrpSpPr>
        <p:grpSpPr>
          <a:xfrm>
            <a:off x="3541478" y="1115315"/>
            <a:ext cx="5154249" cy="920057"/>
            <a:chOff x="1774825" y="3280040"/>
            <a:chExt cx="5154249" cy="920057"/>
          </a:xfrm>
        </p:grpSpPr>
        <p:grpSp>
          <p:nvGrpSpPr>
            <p:cNvPr id="13" name="组合 12">
              <a:extLst>
                <a:ext uri="{FF2B5EF4-FFF2-40B4-BE49-F238E27FC236}">
                  <a16:creationId xmlns:a16="http://schemas.microsoft.com/office/drawing/2014/main" id="{BBF9ECCF-9535-1FCB-87BD-4E33D707701A}"/>
                </a:ext>
              </a:extLst>
            </p:cNvPr>
            <p:cNvGrpSpPr/>
            <p:nvPr/>
          </p:nvGrpSpPr>
          <p:grpSpPr>
            <a:xfrm>
              <a:off x="1774825" y="3280040"/>
              <a:ext cx="5154249" cy="920057"/>
              <a:chOff x="1774825" y="3280040"/>
              <a:chExt cx="5154249" cy="920057"/>
            </a:xfrm>
          </p:grpSpPr>
          <p:sp>
            <p:nvSpPr>
              <p:cNvPr id="15" name="矩形 14">
                <a:extLst>
                  <a:ext uri="{FF2B5EF4-FFF2-40B4-BE49-F238E27FC236}">
                    <a16:creationId xmlns:a16="http://schemas.microsoft.com/office/drawing/2014/main" id="{3171C2F0-5291-1148-C77B-D113EA1A08A3}"/>
                  </a:ext>
                </a:extLst>
              </p:cNvPr>
              <p:cNvSpPr/>
              <p:nvPr/>
            </p:nvSpPr>
            <p:spPr>
              <a:xfrm>
                <a:off x="2234854" y="3429000"/>
                <a:ext cx="4454704" cy="62213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椭圆 16">
                <a:extLst>
                  <a:ext uri="{FF2B5EF4-FFF2-40B4-BE49-F238E27FC236}">
                    <a16:creationId xmlns:a16="http://schemas.microsoft.com/office/drawing/2014/main" id="{2A1CDA22-4DD8-3835-C61C-C0E56079B7BD}"/>
                  </a:ext>
                </a:extLst>
              </p:cNvPr>
              <p:cNvSpPr/>
              <p:nvPr/>
            </p:nvSpPr>
            <p:spPr>
              <a:xfrm>
                <a:off x="1774825" y="3280040"/>
                <a:ext cx="920057" cy="920057"/>
              </a:xfrm>
              <a:prstGeom prst="ellipse">
                <a:avLst/>
              </a:prstGeom>
              <a:solidFill>
                <a:srgbClr val="C00000"/>
              </a:solidFill>
              <a:ln w="76200" cap="flat" cmpd="sng" algn="ctr">
                <a:solidFill>
                  <a:srgbClr val="FBE5D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五角星 10">
                <a:extLst>
                  <a:ext uri="{FF2B5EF4-FFF2-40B4-BE49-F238E27FC236}">
                    <a16:creationId xmlns:a16="http://schemas.microsoft.com/office/drawing/2014/main" id="{A560E80B-04E1-B1B7-B667-E9FA6885CA47}"/>
                  </a:ext>
                </a:extLst>
              </p:cNvPr>
              <p:cNvSpPr/>
              <p:nvPr/>
            </p:nvSpPr>
            <p:spPr>
              <a:xfrm>
                <a:off x="1923783" y="3400158"/>
                <a:ext cx="622139" cy="622139"/>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椭圆 18">
                <a:extLst>
                  <a:ext uri="{FF2B5EF4-FFF2-40B4-BE49-F238E27FC236}">
                    <a16:creationId xmlns:a16="http://schemas.microsoft.com/office/drawing/2014/main" id="{3C1E5CA2-D99C-9C25-D992-517FA8B6B985}"/>
                  </a:ext>
                </a:extLst>
              </p:cNvPr>
              <p:cNvSpPr/>
              <p:nvPr/>
            </p:nvSpPr>
            <p:spPr>
              <a:xfrm>
                <a:off x="6306274" y="3428339"/>
                <a:ext cx="622800" cy="62280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sp>
          <p:nvSpPr>
            <p:cNvPr id="14" name="文本框 13">
              <a:extLst>
                <a:ext uri="{FF2B5EF4-FFF2-40B4-BE49-F238E27FC236}">
                  <a16:creationId xmlns:a16="http://schemas.microsoft.com/office/drawing/2014/main" id="{6D4BB726-C2E4-1151-A5C2-FC7DAB0456E1}"/>
                </a:ext>
              </a:extLst>
            </p:cNvPr>
            <p:cNvSpPr txBox="1"/>
            <p:nvPr/>
          </p:nvSpPr>
          <p:spPr>
            <a:xfrm>
              <a:off x="2809319" y="3522974"/>
              <a:ext cx="3876982" cy="430887"/>
            </a:xfrm>
            <a:prstGeom prst="rect">
              <a:avLst/>
            </a:prstGeom>
            <a:noFill/>
          </p:spPr>
          <p:txBody>
            <a:bodyPr wrap="square" rtlCol="0">
              <a:spAutoFit/>
            </a:bodyPr>
            <a:lstStyle/>
            <a:p>
              <a:pPr lvl="0" algn="ctr" defTabSz="914400"/>
              <a:r>
                <a:rPr lang="zh-CN" altLang="en-US" sz="2200" b="1" kern="0">
                  <a:solidFill>
                    <a:prstClr val="white"/>
                  </a:solidFill>
                  <a:latin typeface="Arial" panose="020B0604020202020204"/>
                  <a:ea typeface="微软雅黑" panose="020B0503020204020204" pitchFamily="34" charset="-122"/>
                </a:rPr>
                <a:t>安全、区域、治理、开放</a:t>
              </a:r>
              <a:endParaRPr lang="zh-CN" altLang="en-US" sz="2200" b="1" kern="0" dirty="0">
                <a:solidFill>
                  <a:prstClr val="white"/>
                </a:solidFill>
                <a:latin typeface="Arial" panose="020B0604020202020204"/>
                <a:ea typeface="微软雅黑" panose="020B0503020204020204" pitchFamily="34" charset="-122"/>
              </a:endParaRPr>
            </a:p>
          </p:txBody>
        </p:sp>
      </p:grpSp>
      <p:sp>
        <p:nvSpPr>
          <p:cNvPr id="38" name="椭圆 37">
            <a:extLst>
              <a:ext uri="{FF2B5EF4-FFF2-40B4-BE49-F238E27FC236}">
                <a16:creationId xmlns:a16="http://schemas.microsoft.com/office/drawing/2014/main" id="{C3BF4EBB-D430-C406-C49C-DBA75A364954}"/>
              </a:ext>
            </a:extLst>
          </p:cNvPr>
          <p:cNvSpPr/>
          <p:nvPr/>
        </p:nvSpPr>
        <p:spPr>
          <a:xfrm>
            <a:off x="1292225" y="2775581"/>
            <a:ext cx="1790700" cy="1790700"/>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矩形 38">
            <a:extLst>
              <a:ext uri="{FF2B5EF4-FFF2-40B4-BE49-F238E27FC236}">
                <a16:creationId xmlns:a16="http://schemas.microsoft.com/office/drawing/2014/main" id="{B4FCF1B6-0F13-7105-73CC-16E9B059D2AA}"/>
              </a:ext>
            </a:extLst>
          </p:cNvPr>
          <p:cNvSpPr/>
          <p:nvPr/>
        </p:nvSpPr>
        <p:spPr>
          <a:xfrm>
            <a:off x="1365331" y="3429000"/>
            <a:ext cx="1644487" cy="505010"/>
          </a:xfrm>
          <a:prstGeom prst="rect">
            <a:avLst/>
          </a:prstGeom>
        </p:spPr>
        <p:txBody>
          <a:bodyPr wrap="square">
            <a:spAutoFit/>
          </a:bodyPr>
          <a:lstStyle/>
          <a:p>
            <a:pPr algn="ctr" defTabSz="914400">
              <a:lnSpc>
                <a:spcPct val="120000"/>
              </a:lnSpc>
            </a:pPr>
            <a:r>
              <a:rPr lang="zh-CN" altLang="en-US" sz="2400" b="1">
                <a:solidFill>
                  <a:prstClr val="white"/>
                </a:solidFill>
                <a:latin typeface="微软雅黑" panose="020B0503020204020204" pitchFamily="34" charset="-122"/>
                <a:ea typeface="微软雅黑" panose="020B0503020204020204" pitchFamily="34" charset="-122"/>
              </a:rPr>
              <a:t>理论关联</a:t>
            </a:r>
            <a:endParaRPr lang="zh-CN" altLang="en-US" sz="2400" b="1" dirty="0">
              <a:solidFill>
                <a:prstClr val="white"/>
              </a:solidFill>
              <a:latin typeface="等线" panose="02010600030101010101" charset="-122"/>
            </a:endParaRPr>
          </a:p>
        </p:txBody>
      </p:sp>
      <p:grpSp>
        <p:nvGrpSpPr>
          <p:cNvPr id="40" name="组合 39">
            <a:extLst>
              <a:ext uri="{FF2B5EF4-FFF2-40B4-BE49-F238E27FC236}">
                <a16:creationId xmlns:a16="http://schemas.microsoft.com/office/drawing/2014/main" id="{66A666E8-0D96-24E8-EBF7-BBBC36D6FF0B}"/>
              </a:ext>
            </a:extLst>
          </p:cNvPr>
          <p:cNvGrpSpPr/>
          <p:nvPr/>
        </p:nvGrpSpPr>
        <p:grpSpPr>
          <a:xfrm>
            <a:off x="850905" y="2318662"/>
            <a:ext cx="2901951" cy="2619375"/>
            <a:chOff x="1085849" y="2933700"/>
            <a:chExt cx="2901951" cy="2619375"/>
          </a:xfrm>
        </p:grpSpPr>
        <p:sp>
          <p:nvSpPr>
            <p:cNvPr id="41" name="弧形 40">
              <a:extLst>
                <a:ext uri="{FF2B5EF4-FFF2-40B4-BE49-F238E27FC236}">
                  <a16:creationId xmlns:a16="http://schemas.microsoft.com/office/drawing/2014/main" id="{6DB3B73C-BA9D-B7E0-A884-AEA40EE44F34}"/>
                </a:ext>
              </a:extLst>
            </p:cNvPr>
            <p:cNvSpPr/>
            <p:nvPr/>
          </p:nvSpPr>
          <p:spPr>
            <a:xfrm>
              <a:off x="1085849" y="2933700"/>
              <a:ext cx="2619375" cy="2619375"/>
            </a:xfrm>
            <a:prstGeom prst="arc">
              <a:avLst>
                <a:gd name="adj1" fmla="val 19185089"/>
                <a:gd name="adj2" fmla="val 2115107"/>
              </a:avLst>
            </a:prstGeom>
            <a:noFill/>
            <a:ln w="6350" cap="flat" cmpd="sng" algn="ctr">
              <a:solidFill>
                <a:srgbClr val="C400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63" name="组合 62">
              <a:extLst>
                <a:ext uri="{FF2B5EF4-FFF2-40B4-BE49-F238E27FC236}">
                  <a16:creationId xmlns:a16="http://schemas.microsoft.com/office/drawing/2014/main" id="{37BCB1DA-6139-9B3C-B649-960654486FD8}"/>
                </a:ext>
              </a:extLst>
            </p:cNvPr>
            <p:cNvGrpSpPr/>
            <p:nvPr/>
          </p:nvGrpSpPr>
          <p:grpSpPr>
            <a:xfrm>
              <a:off x="3208338" y="3127374"/>
              <a:ext cx="779462" cy="2363788"/>
              <a:chOff x="3208338" y="3127374"/>
              <a:chExt cx="779462" cy="2363788"/>
            </a:xfrm>
          </p:grpSpPr>
          <p:sp>
            <p:nvSpPr>
              <p:cNvPr id="64" name="椭圆 63">
                <a:extLst>
                  <a:ext uri="{FF2B5EF4-FFF2-40B4-BE49-F238E27FC236}">
                    <a16:creationId xmlns:a16="http://schemas.microsoft.com/office/drawing/2014/main" id="{C1FE5B58-E895-35DB-1921-0D0D3000942B}"/>
                  </a:ext>
                </a:extLst>
              </p:cNvPr>
              <p:cNvSpPr/>
              <p:nvPr/>
            </p:nvSpPr>
            <p:spPr>
              <a:xfrm>
                <a:off x="3219449" y="3127374"/>
                <a:ext cx="708025" cy="708025"/>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5" name="椭圆 64">
                <a:extLst>
                  <a:ext uri="{FF2B5EF4-FFF2-40B4-BE49-F238E27FC236}">
                    <a16:creationId xmlns:a16="http://schemas.microsoft.com/office/drawing/2014/main" id="{F636F101-3369-5BD8-54CB-6D98C2DBE696}"/>
                  </a:ext>
                </a:extLst>
              </p:cNvPr>
              <p:cNvSpPr/>
              <p:nvPr/>
            </p:nvSpPr>
            <p:spPr>
              <a:xfrm>
                <a:off x="3208338" y="4711700"/>
                <a:ext cx="779462" cy="779462"/>
              </a:xfrm>
              <a:prstGeom prst="ellipse">
                <a:avLst/>
              </a:prstGeom>
              <a:solidFill>
                <a:srgbClr val="C400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66" name="矩形 65">
            <a:extLst>
              <a:ext uri="{FF2B5EF4-FFF2-40B4-BE49-F238E27FC236}">
                <a16:creationId xmlns:a16="http://schemas.microsoft.com/office/drawing/2014/main" id="{0E05E641-3FF3-20E5-E4DB-23D9FABFF3C6}"/>
              </a:ext>
            </a:extLst>
          </p:cNvPr>
          <p:cNvSpPr/>
          <p:nvPr/>
        </p:nvSpPr>
        <p:spPr>
          <a:xfrm>
            <a:off x="3701715" y="2507928"/>
            <a:ext cx="2247764" cy="787523"/>
          </a:xfrm>
          <a:prstGeom prst="rect">
            <a:avLst/>
          </a:prstGeom>
        </p:spPr>
        <p:txBody>
          <a:bodyPr wrap="square">
            <a:spAutoFit/>
          </a:bodyPr>
          <a:lstStyle/>
          <a:p>
            <a:pPr defTabSz="914400">
              <a:lnSpc>
                <a:spcPct val="150000"/>
              </a:lnSpc>
            </a:pPr>
            <a:r>
              <a:rPr lang="zh-CN" altLang="en-US" sz="1600">
                <a:solidFill>
                  <a:srgbClr val="333333"/>
                </a:solidFill>
                <a:latin typeface="微软雅黑" panose="020B0503020204020204" pitchFamily="34" charset="-122"/>
                <a:ea typeface="微软雅黑" panose="020B0503020204020204" pitchFamily="34" charset="-122"/>
              </a:rPr>
              <a:t>邓小平理论：独立自主外交 → 扩大开放合作 </a:t>
            </a:r>
            <a:endParaRPr lang="en-US" altLang="zh-CN" sz="1600" dirty="0">
              <a:solidFill>
                <a:srgbClr val="333333"/>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DF644A2E-81C2-ED8E-D1F1-438A1DC24631}"/>
              </a:ext>
            </a:extLst>
          </p:cNvPr>
          <p:cNvSpPr/>
          <p:nvPr/>
        </p:nvSpPr>
        <p:spPr>
          <a:xfrm>
            <a:off x="3722222" y="4006018"/>
            <a:ext cx="2403339" cy="787523"/>
          </a:xfrm>
          <a:prstGeom prst="rect">
            <a:avLst/>
          </a:prstGeom>
        </p:spPr>
        <p:txBody>
          <a:bodyPr wrap="square">
            <a:spAutoFit/>
          </a:bodyPr>
          <a:lstStyle/>
          <a:p>
            <a:pPr defTabSz="914400">
              <a:lnSpc>
                <a:spcPct val="150000"/>
              </a:lnSpc>
            </a:pPr>
            <a:r>
              <a:rPr lang="zh-CN" altLang="en-US" sz="1600">
                <a:solidFill>
                  <a:srgbClr val="333333"/>
                </a:solidFill>
                <a:latin typeface="微软雅黑" panose="020B0503020204020204" pitchFamily="34" charset="-122"/>
                <a:ea typeface="微软雅黑" panose="020B0503020204020204" pitchFamily="34" charset="-122"/>
              </a:rPr>
              <a:t>习近平思想：人类命运共同体 → 全球治理变革</a:t>
            </a:r>
            <a:endParaRPr lang="en-US" altLang="zh-CN" sz="1600" dirty="0">
              <a:solidFill>
                <a:srgbClr val="333333"/>
              </a:solidFill>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87F03CA8-4DD2-21F0-0655-8DBED3E4FB81}"/>
              </a:ext>
            </a:extLst>
          </p:cNvPr>
          <p:cNvSpPr/>
          <p:nvPr/>
        </p:nvSpPr>
        <p:spPr>
          <a:xfrm>
            <a:off x="3040089" y="2604738"/>
            <a:ext cx="655625"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01</a:t>
            </a:r>
            <a:endParaRPr lang="zh-CN" altLang="en-US" sz="2800" b="1" dirty="0">
              <a:solidFill>
                <a:prstClr val="white"/>
              </a:solidFill>
              <a:latin typeface="等线" panose="02010600030101010101" charset="-122"/>
            </a:endParaRPr>
          </a:p>
        </p:txBody>
      </p:sp>
      <p:sp>
        <p:nvSpPr>
          <p:cNvPr id="69" name="矩形 68">
            <a:extLst>
              <a:ext uri="{FF2B5EF4-FFF2-40B4-BE49-F238E27FC236}">
                <a16:creationId xmlns:a16="http://schemas.microsoft.com/office/drawing/2014/main" id="{F696DB89-5765-FF6C-0172-5090DE8143A2}"/>
              </a:ext>
            </a:extLst>
          </p:cNvPr>
          <p:cNvSpPr/>
          <p:nvPr/>
        </p:nvSpPr>
        <p:spPr>
          <a:xfrm>
            <a:off x="3038337" y="4217474"/>
            <a:ext cx="666738" cy="523220"/>
          </a:xfrm>
          <a:prstGeom prst="rect">
            <a:avLst/>
          </a:prstGeom>
        </p:spPr>
        <p:txBody>
          <a:bodyPr wrap="square">
            <a:spAutoFit/>
          </a:bodyPr>
          <a:lstStyle/>
          <a:p>
            <a:pPr algn="ctr" defTabSz="914400"/>
            <a:r>
              <a:rPr lang="en-US" altLang="zh-CN" sz="2800" b="1" dirty="0">
                <a:solidFill>
                  <a:prstClr val="white"/>
                </a:solidFill>
                <a:latin typeface="等线" panose="02010600030101010101" charset="-122"/>
              </a:rPr>
              <a:t>02</a:t>
            </a:r>
            <a:endParaRPr lang="zh-CN" altLang="en-US" sz="2800" b="1" dirty="0">
              <a:solidFill>
                <a:prstClr val="white"/>
              </a:solidFill>
              <a:latin typeface="等线" panose="02010600030101010101" charset="-122"/>
            </a:endParaRPr>
          </a:p>
        </p:txBody>
      </p:sp>
      <p:sp>
        <p:nvSpPr>
          <p:cNvPr id="70" name="矩形 69">
            <a:extLst>
              <a:ext uri="{FF2B5EF4-FFF2-40B4-BE49-F238E27FC236}">
                <a16:creationId xmlns:a16="http://schemas.microsoft.com/office/drawing/2014/main" id="{47B285E0-35F2-14E2-26DD-896710252370}"/>
              </a:ext>
            </a:extLst>
          </p:cNvPr>
          <p:cNvSpPr/>
          <p:nvPr/>
        </p:nvSpPr>
        <p:spPr>
          <a:xfrm>
            <a:off x="6005408" y="2378345"/>
            <a:ext cx="3976915" cy="1161536"/>
          </a:xfrm>
          <a:prstGeom prst="rect">
            <a:avLst/>
          </a:prstGeom>
        </p:spPr>
        <p:txBody>
          <a:bodyPr wrap="square">
            <a:spAutoFit/>
          </a:bodyPr>
          <a:lstStyle/>
          <a:p>
            <a:pPr defTabSz="914400">
              <a:lnSpc>
                <a:spcPct val="150000"/>
              </a:lnSpc>
            </a:pPr>
            <a:r>
              <a:rPr lang="zh-CN" altLang="en-US" sz="1600">
                <a:solidFill>
                  <a:srgbClr val="222222"/>
                </a:solidFill>
                <a:latin typeface="微软雅黑" panose="020B0503020204020204" pitchFamily="34" charset="-122"/>
                <a:ea typeface="微软雅黑" panose="020B0503020204020204" pitchFamily="34" charset="-122"/>
              </a:rPr>
              <a:t>“一带一路”贸易扩容（新型离岸贸易）  </a:t>
            </a:r>
            <a:endParaRPr lang="en-US" altLang="zh-CN" sz="1600">
              <a:solidFill>
                <a:srgbClr val="222222"/>
              </a:solidFill>
              <a:latin typeface="微软雅黑" panose="020B0503020204020204" pitchFamily="34" charset="-122"/>
              <a:ea typeface="微软雅黑" panose="020B0503020204020204" pitchFamily="34" charset="-122"/>
            </a:endParaRPr>
          </a:p>
          <a:p>
            <a:pPr defTabSz="914400">
              <a:lnSpc>
                <a:spcPct val="150000"/>
              </a:lnSpc>
            </a:pPr>
            <a:endParaRPr lang="en-US" altLang="zh-CN" sz="1600">
              <a:solidFill>
                <a:srgbClr val="222222"/>
              </a:solidFill>
              <a:latin typeface="微软雅黑" panose="020B0503020204020204" pitchFamily="34" charset="-122"/>
              <a:ea typeface="微软雅黑" panose="020B0503020204020204" pitchFamily="34" charset="-122"/>
            </a:endParaRPr>
          </a:p>
          <a:p>
            <a:pPr defTabSz="914400">
              <a:lnSpc>
                <a:spcPct val="150000"/>
              </a:lnSpc>
            </a:pPr>
            <a:r>
              <a:rPr lang="en-US" altLang="zh-CN" sz="1600">
                <a:solidFill>
                  <a:srgbClr val="222222"/>
                </a:solidFill>
                <a:latin typeface="微软雅黑" panose="020B0503020204020204" pitchFamily="34" charset="-122"/>
                <a:ea typeface="微软雅黑" panose="020B0503020204020204" pitchFamily="34" charset="-122"/>
              </a:rPr>
              <a:t>  </a:t>
            </a:r>
            <a:r>
              <a:rPr lang="zh-CN" altLang="en-US" sz="1600">
                <a:solidFill>
                  <a:srgbClr val="222222"/>
                </a:solidFill>
                <a:latin typeface="微软雅黑" panose="020B0503020204020204" pitchFamily="34" charset="-122"/>
                <a:ea typeface="微软雅黑" panose="020B0503020204020204" pitchFamily="34" charset="-122"/>
              </a:rPr>
              <a:t>粮食产销区省际利益补偿机制 </a:t>
            </a:r>
            <a:endParaRPr lang="zh-CN" altLang="en-US" sz="1600" b="1" dirty="0">
              <a:solidFill>
                <a:srgbClr val="C4001D"/>
              </a:solidFill>
              <a:latin typeface="等线" panose="02010600030101010101" charset="-122"/>
            </a:endParaRPr>
          </a:p>
        </p:txBody>
      </p:sp>
      <p:sp>
        <p:nvSpPr>
          <p:cNvPr id="71" name="矩形: 圆角 70">
            <a:extLst>
              <a:ext uri="{FF2B5EF4-FFF2-40B4-BE49-F238E27FC236}">
                <a16:creationId xmlns:a16="http://schemas.microsoft.com/office/drawing/2014/main" id="{BC4FD0DE-304E-EF5E-BE87-980471B19820}"/>
              </a:ext>
            </a:extLst>
          </p:cNvPr>
          <p:cNvSpPr/>
          <p:nvPr/>
        </p:nvSpPr>
        <p:spPr>
          <a:xfrm>
            <a:off x="6005409" y="2155628"/>
            <a:ext cx="3666625" cy="1792230"/>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矩形 71">
            <a:extLst>
              <a:ext uri="{FF2B5EF4-FFF2-40B4-BE49-F238E27FC236}">
                <a16:creationId xmlns:a16="http://schemas.microsoft.com/office/drawing/2014/main" id="{622AFAE6-F7D8-5E6B-5CF5-F6209705CF63}"/>
              </a:ext>
            </a:extLst>
          </p:cNvPr>
          <p:cNvSpPr/>
          <p:nvPr/>
        </p:nvSpPr>
        <p:spPr>
          <a:xfrm>
            <a:off x="7063291" y="4296547"/>
            <a:ext cx="2509012" cy="401841"/>
          </a:xfrm>
          <a:prstGeom prst="rect">
            <a:avLst/>
          </a:prstGeom>
        </p:spPr>
        <p:txBody>
          <a:bodyPr wrap="square">
            <a:spAutoFit/>
          </a:bodyPr>
          <a:lstStyle/>
          <a:p>
            <a:pPr defTabSz="914400">
              <a:lnSpc>
                <a:spcPct val="120000"/>
              </a:lnSpc>
            </a:pPr>
            <a:r>
              <a:rPr lang="zh-CN" altLang="en-US" b="1">
                <a:solidFill>
                  <a:srgbClr val="C4001D"/>
                </a:solidFill>
                <a:latin typeface="微软雅黑" panose="020B0503020204020204" pitchFamily="34" charset="-122"/>
                <a:ea typeface="微软雅黑" panose="020B0503020204020204" pitchFamily="34" charset="-122"/>
              </a:rPr>
              <a:t>两会政策案例</a:t>
            </a:r>
            <a:endParaRPr lang="zh-CN" altLang="en-US" dirty="0">
              <a:solidFill>
                <a:prstClr val="black"/>
              </a:solidFill>
              <a:latin typeface="等线" panose="02010600030101010101" charset="-122"/>
            </a:endParaRPr>
          </a:p>
        </p:txBody>
      </p:sp>
      <p:sp>
        <p:nvSpPr>
          <p:cNvPr id="73" name="矩形: 圆角 72">
            <a:extLst>
              <a:ext uri="{FF2B5EF4-FFF2-40B4-BE49-F238E27FC236}">
                <a16:creationId xmlns:a16="http://schemas.microsoft.com/office/drawing/2014/main" id="{D35B4646-B0DB-85B5-BA3B-40D5FD2A4B11}"/>
              </a:ext>
            </a:extLst>
          </p:cNvPr>
          <p:cNvSpPr/>
          <p:nvPr/>
        </p:nvSpPr>
        <p:spPr>
          <a:xfrm>
            <a:off x="6237417" y="3805987"/>
            <a:ext cx="3159118" cy="1219353"/>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 name="矩形 73">
            <a:extLst>
              <a:ext uri="{FF2B5EF4-FFF2-40B4-BE49-F238E27FC236}">
                <a16:creationId xmlns:a16="http://schemas.microsoft.com/office/drawing/2014/main" id="{CEB7345F-2258-6CEA-49BD-A09DE17EDECA}"/>
              </a:ext>
            </a:extLst>
          </p:cNvPr>
          <p:cNvSpPr/>
          <p:nvPr/>
        </p:nvSpPr>
        <p:spPr>
          <a:xfrm>
            <a:off x="848339" y="5142230"/>
            <a:ext cx="10761039" cy="1346907"/>
          </a:xfrm>
          <a:prstGeom prst="rect">
            <a:avLst/>
          </a:prstGeom>
        </p:spPr>
        <p:txBody>
          <a:bodyPr wrap="square">
            <a:spAutoFit/>
          </a:bodyPr>
          <a:lstStyle/>
          <a:p>
            <a:pPr defTabSz="914400">
              <a:lnSpc>
                <a:spcPct val="150000"/>
              </a:lnSpc>
            </a:pPr>
            <a:r>
              <a:rPr lang="zh-CN" altLang="en-US" sz="1400" b="1">
                <a:latin typeface="Microsoft YaHei Light" panose="020B0502040204020203" pitchFamily="34" charset="-122"/>
                <a:ea typeface="Microsoft YaHei Light" panose="020B0502040204020203" pitchFamily="34" charset="-122"/>
              </a:rPr>
              <a:t>中国两会强调</a:t>
            </a:r>
            <a:r>
              <a:rPr lang="zh-CN" altLang="en-US" sz="1400" b="1">
                <a:solidFill>
                  <a:srgbClr val="C4001D"/>
                </a:solidFill>
                <a:latin typeface="微软雅黑" panose="020B0503020204020204" pitchFamily="34" charset="-122"/>
                <a:ea typeface="微软雅黑" panose="020B0503020204020204" pitchFamily="34" charset="-122"/>
              </a:rPr>
              <a:t>“安全”、“开放”“治理”</a:t>
            </a:r>
            <a:r>
              <a:rPr lang="zh-CN" altLang="en-US" sz="1400" b="1">
                <a:latin typeface="Microsoft YaHei Light" panose="020B0502040204020203" pitchFamily="34" charset="-122"/>
                <a:ea typeface="Microsoft YaHei Light" panose="020B0502040204020203" pitchFamily="34" charset="-122"/>
              </a:rPr>
              <a:t>多维协调。通过“带路”倡议和区域利益补偿机制，彰显中国坚持自主自主发展，推动构建人类命运共同体的战略理念。这既巩固了国家安全基础，也积极参与全球治理体系创新，满足中国在新时代国家安全和国际责任中的多重需求。</a:t>
            </a:r>
            <a:endParaRPr lang="zh-CN" altLang="en-US" sz="1400" b="1">
              <a:solidFill>
                <a:srgbClr val="222222"/>
              </a:solidFill>
              <a:latin typeface="Microsoft YaHei Light" panose="020B0502040204020203" pitchFamily="34" charset="-122"/>
              <a:ea typeface="Microsoft YaHei Light" panose="020B0502040204020203" pitchFamily="34" charset="-122"/>
            </a:endParaRPr>
          </a:p>
          <a:p>
            <a:pPr defTabSz="914400">
              <a:lnSpc>
                <a:spcPct val="150000"/>
              </a:lnSpc>
            </a:pPr>
            <a:endParaRPr lang="en-US" altLang="zh-CN" sz="1400">
              <a:solidFill>
                <a:srgbClr val="222222"/>
              </a:solidFill>
              <a:latin typeface="微软雅黑" panose="020B0503020204020204" pitchFamily="34" charset="-122"/>
              <a:ea typeface="微软雅黑" panose="020B0503020204020204" pitchFamily="34" charset="-122"/>
            </a:endParaRPr>
          </a:p>
        </p:txBody>
      </p:sp>
      <p:pic>
        <p:nvPicPr>
          <p:cNvPr id="2052" name="Picture 4">
            <a:extLst>
              <a:ext uri="{FF2B5EF4-FFF2-40B4-BE49-F238E27FC236}">
                <a16:creationId xmlns:a16="http://schemas.microsoft.com/office/drawing/2014/main" id="{40A42E3E-69C9-5755-397C-C60955884E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783892" y="2378345"/>
            <a:ext cx="1851300" cy="1161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图片">
            <a:extLst>
              <a:ext uri="{FF2B5EF4-FFF2-40B4-BE49-F238E27FC236}">
                <a16:creationId xmlns:a16="http://schemas.microsoft.com/office/drawing/2014/main" id="{EF9BC97B-C219-6F3E-E2F7-39E8C7E295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783890" y="3706820"/>
            <a:ext cx="1825487" cy="12778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北京商报制图">
            <a:extLst>
              <a:ext uri="{FF2B5EF4-FFF2-40B4-BE49-F238E27FC236}">
                <a16:creationId xmlns:a16="http://schemas.microsoft.com/office/drawing/2014/main" id="{BAFA7105-9D29-6218-C9CC-F0D905D270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831" y="134825"/>
            <a:ext cx="998438" cy="55486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9">
            <a:extLst>
              <a:ext uri="{FF2B5EF4-FFF2-40B4-BE49-F238E27FC236}">
                <a16:creationId xmlns:a16="http://schemas.microsoft.com/office/drawing/2014/main" id="{1ADEF20B-7CD6-4A0F-B4A0-D7D1D3569549}"/>
              </a:ext>
            </a:extLst>
          </p:cNvPr>
          <p:cNvPicPr>
            <a:picLocks noChangeAspect="1"/>
          </p:cNvPicPr>
          <p:nvPr/>
        </p:nvPicPr>
        <p:blipFill>
          <a:blip r:embed="rId6"/>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sp>
        <p:nvSpPr>
          <p:cNvPr id="10" name="矩形: 圆角 9">
            <a:extLst>
              <a:ext uri="{FF2B5EF4-FFF2-40B4-BE49-F238E27FC236}">
                <a16:creationId xmlns:a16="http://schemas.microsoft.com/office/drawing/2014/main" id="{2655391C-00B8-09DC-F5C3-07B304C20575}"/>
              </a:ext>
            </a:extLst>
          </p:cNvPr>
          <p:cNvSpPr/>
          <p:nvPr/>
        </p:nvSpPr>
        <p:spPr>
          <a:xfrm>
            <a:off x="848339" y="5115984"/>
            <a:ext cx="10852117" cy="1031573"/>
          </a:xfrm>
          <a:prstGeom prst="roundRect">
            <a:avLst>
              <a:gd name="adj" fmla="val 10498"/>
            </a:avLst>
          </a:prstGeom>
          <a:noFill/>
          <a:ln w="12700" cap="flat" cmpd="sng" algn="ctr">
            <a:solidFill>
              <a:srgbClr val="C4001D"/>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369600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14:presetBounceEnd="46000">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14:bounceEnd="46000">
                                          <p:cBhvr additive="base">
                                            <p:cTn id="18" dur="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1000"/>
                                            <p:tgtEl>
                                              <p:spTgt spid="66"/>
                                            </p:tgtEl>
                                          </p:cBhvr>
                                        </p:animEffect>
                                        <p:anim calcmode="lin" valueType="num">
                                          <p:cBhvr>
                                            <p:cTn id="49" dur="1000" fill="hold"/>
                                            <p:tgtEl>
                                              <p:spTgt spid="66"/>
                                            </p:tgtEl>
                                            <p:attrNameLst>
                                              <p:attrName>ppt_x</p:attrName>
                                            </p:attrNameLst>
                                          </p:cBhvr>
                                          <p:tavLst>
                                            <p:tav tm="0">
                                              <p:val>
                                                <p:strVal val="#ppt_x"/>
                                              </p:val>
                                            </p:tav>
                                            <p:tav tm="100000">
                                              <p:val>
                                                <p:strVal val="#ppt_x"/>
                                              </p:val>
                                            </p:tav>
                                          </p:tavLst>
                                        </p:anim>
                                        <p:anim calcmode="lin" valueType="num">
                                          <p:cBhvr>
                                            <p:cTn id="50" dur="1000" fill="hold"/>
                                            <p:tgtEl>
                                              <p:spTgt spid="6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1000"/>
                                            <p:tgtEl>
                                              <p:spTgt spid="67"/>
                                            </p:tgtEl>
                                          </p:cBhvr>
                                        </p:animEffect>
                                        <p:anim calcmode="lin" valueType="num">
                                          <p:cBhvr>
                                            <p:cTn id="54" dur="1000" fill="hold"/>
                                            <p:tgtEl>
                                              <p:spTgt spid="67"/>
                                            </p:tgtEl>
                                            <p:attrNameLst>
                                              <p:attrName>ppt_x</p:attrName>
                                            </p:attrNameLst>
                                          </p:cBhvr>
                                          <p:tavLst>
                                            <p:tav tm="0">
                                              <p:val>
                                                <p:strVal val="#ppt_x"/>
                                              </p:val>
                                            </p:tav>
                                            <p:tav tm="100000">
                                              <p:val>
                                                <p:strVal val="#ppt_x"/>
                                              </p:val>
                                            </p:tav>
                                          </p:tavLst>
                                        </p:anim>
                                        <p:anim calcmode="lin" valueType="num">
                                          <p:cBhvr>
                                            <p:cTn id="55" dur="1000" fill="hold"/>
                                            <p:tgtEl>
                                              <p:spTgt spid="6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000"/>
                                            <p:tgtEl>
                                              <p:spTgt spid="68"/>
                                            </p:tgtEl>
                                          </p:cBhvr>
                                        </p:animEffect>
                                        <p:anim calcmode="lin" valueType="num">
                                          <p:cBhvr>
                                            <p:cTn id="59" dur="1000" fill="hold"/>
                                            <p:tgtEl>
                                              <p:spTgt spid="68"/>
                                            </p:tgtEl>
                                            <p:attrNameLst>
                                              <p:attrName>ppt_x</p:attrName>
                                            </p:attrNameLst>
                                          </p:cBhvr>
                                          <p:tavLst>
                                            <p:tav tm="0">
                                              <p:val>
                                                <p:strVal val="#ppt_x"/>
                                              </p:val>
                                            </p:tav>
                                            <p:tav tm="100000">
                                              <p:val>
                                                <p:strVal val="#ppt_x"/>
                                              </p:val>
                                            </p:tav>
                                          </p:tavLst>
                                        </p:anim>
                                        <p:anim calcmode="lin" valueType="num">
                                          <p:cBhvr>
                                            <p:cTn id="60" dur="1000" fill="hold"/>
                                            <p:tgtEl>
                                              <p:spTgt spid="6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1000"/>
                                            <p:tgtEl>
                                              <p:spTgt spid="69"/>
                                            </p:tgtEl>
                                          </p:cBhvr>
                                        </p:animEffect>
                                        <p:anim calcmode="lin" valueType="num">
                                          <p:cBhvr>
                                            <p:cTn id="64" dur="1000" fill="hold"/>
                                            <p:tgtEl>
                                              <p:spTgt spid="69"/>
                                            </p:tgtEl>
                                            <p:attrNameLst>
                                              <p:attrName>ppt_x</p:attrName>
                                            </p:attrNameLst>
                                          </p:cBhvr>
                                          <p:tavLst>
                                            <p:tav tm="0">
                                              <p:val>
                                                <p:strVal val="#ppt_x"/>
                                              </p:val>
                                            </p:tav>
                                            <p:tav tm="100000">
                                              <p:val>
                                                <p:strVal val="#ppt_x"/>
                                              </p:val>
                                            </p:tav>
                                          </p:tavLst>
                                        </p:anim>
                                        <p:anim calcmode="lin" valueType="num">
                                          <p:cBhvr>
                                            <p:cTn id="65" dur="1000" fill="hold"/>
                                            <p:tgtEl>
                                              <p:spTgt spid="69"/>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42" presetClass="entr" presetSubtype="0" fill="hold" grpId="0" nodeType="after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1000"/>
                                            <p:tgtEl>
                                              <p:spTgt spid="70"/>
                                            </p:tgtEl>
                                          </p:cBhvr>
                                        </p:animEffect>
                                        <p:anim calcmode="lin" valueType="num">
                                          <p:cBhvr>
                                            <p:cTn id="70" dur="1000" fill="hold"/>
                                            <p:tgtEl>
                                              <p:spTgt spid="70"/>
                                            </p:tgtEl>
                                            <p:attrNameLst>
                                              <p:attrName>ppt_x</p:attrName>
                                            </p:attrNameLst>
                                          </p:cBhvr>
                                          <p:tavLst>
                                            <p:tav tm="0">
                                              <p:val>
                                                <p:strVal val="#ppt_x"/>
                                              </p:val>
                                            </p:tav>
                                            <p:tav tm="100000">
                                              <p:val>
                                                <p:strVal val="#ppt_x"/>
                                              </p:val>
                                            </p:tav>
                                          </p:tavLst>
                                        </p:anim>
                                        <p:anim calcmode="lin" valueType="num">
                                          <p:cBhvr>
                                            <p:cTn id="71" dur="1000" fill="hold"/>
                                            <p:tgtEl>
                                              <p:spTgt spid="7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1000"/>
                                            <p:tgtEl>
                                              <p:spTgt spid="71"/>
                                            </p:tgtEl>
                                          </p:cBhvr>
                                        </p:animEffect>
                                        <p:anim calcmode="lin" valueType="num">
                                          <p:cBhvr>
                                            <p:cTn id="75" dur="1000" fill="hold"/>
                                            <p:tgtEl>
                                              <p:spTgt spid="71"/>
                                            </p:tgtEl>
                                            <p:attrNameLst>
                                              <p:attrName>ppt_x</p:attrName>
                                            </p:attrNameLst>
                                          </p:cBhvr>
                                          <p:tavLst>
                                            <p:tav tm="0">
                                              <p:val>
                                                <p:strVal val="#ppt_x"/>
                                              </p:val>
                                            </p:tav>
                                            <p:tav tm="100000">
                                              <p:val>
                                                <p:strVal val="#ppt_x"/>
                                              </p:val>
                                            </p:tav>
                                          </p:tavLst>
                                        </p:anim>
                                        <p:anim calcmode="lin" valueType="num">
                                          <p:cBhvr>
                                            <p:cTn id="76" dur="1000" fill="hold"/>
                                            <p:tgtEl>
                                              <p:spTgt spid="7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1000"/>
                                            <p:tgtEl>
                                              <p:spTgt spid="72"/>
                                            </p:tgtEl>
                                          </p:cBhvr>
                                        </p:animEffect>
                                        <p:anim calcmode="lin" valueType="num">
                                          <p:cBhvr>
                                            <p:cTn id="80" dur="1000" fill="hold"/>
                                            <p:tgtEl>
                                              <p:spTgt spid="72"/>
                                            </p:tgtEl>
                                            <p:attrNameLst>
                                              <p:attrName>ppt_x</p:attrName>
                                            </p:attrNameLst>
                                          </p:cBhvr>
                                          <p:tavLst>
                                            <p:tav tm="0">
                                              <p:val>
                                                <p:strVal val="#ppt_x"/>
                                              </p:val>
                                            </p:tav>
                                            <p:tav tm="100000">
                                              <p:val>
                                                <p:strVal val="#ppt_x"/>
                                              </p:val>
                                            </p:tav>
                                          </p:tavLst>
                                        </p:anim>
                                        <p:anim calcmode="lin" valueType="num">
                                          <p:cBhvr>
                                            <p:cTn id="81" dur="1000" fill="hold"/>
                                            <p:tgtEl>
                                              <p:spTgt spid="7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1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60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1000"/>
                                            <p:tgtEl>
                                              <p:spTgt spid="74"/>
                                            </p:tgtEl>
                                          </p:cBhvr>
                                        </p:animEffect>
                                        <p:anim calcmode="lin" valueType="num">
                                          <p:cBhvr>
                                            <p:cTn id="90" dur="1000" fill="hold"/>
                                            <p:tgtEl>
                                              <p:spTgt spid="74"/>
                                            </p:tgtEl>
                                            <p:attrNameLst>
                                              <p:attrName>ppt_x</p:attrName>
                                            </p:attrNameLst>
                                          </p:cBhvr>
                                          <p:tavLst>
                                            <p:tav tm="0">
                                              <p:val>
                                                <p:strVal val="#ppt_x"/>
                                              </p:val>
                                            </p:tav>
                                            <p:tav tm="100000">
                                              <p:val>
                                                <p:strVal val="#ppt_x"/>
                                              </p:val>
                                            </p:tav>
                                          </p:tavLst>
                                        </p:anim>
                                        <p:anim calcmode="lin" valueType="num">
                                          <p:cBhvr>
                                            <p:cTn id="91" dur="1000" fill="hold"/>
                                            <p:tgtEl>
                                              <p:spTgt spid="74"/>
                                            </p:tgtEl>
                                            <p:attrNameLst>
                                              <p:attrName>ppt_y</p:attrName>
                                            </p:attrNameLst>
                                          </p:cBhvr>
                                          <p:tavLst>
                                            <p:tav tm="0">
                                              <p:val>
                                                <p:strVal val="#ppt_y+.1"/>
                                              </p:val>
                                            </p:tav>
                                            <p:tav tm="100000">
                                              <p:val>
                                                <p:strVal val="#ppt_y"/>
                                              </p:val>
                                            </p:tav>
                                          </p:tavLst>
                                        </p:anim>
                                      </p:childTnLst>
                                    </p:cTn>
                                  </p:par>
                                </p:childTnLst>
                              </p:cTn>
                            </p:par>
                            <p:par>
                              <p:cTn id="92" fill="hold">
                                <p:stCondLst>
                                  <p:cond delay="4100"/>
                                </p:stCondLst>
                                <p:childTnLst>
                                  <p:par>
                                    <p:cTn id="93" presetID="47" presetClass="entr" presetSubtype="0" fill="hold"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fade">
                                          <p:cBhvr>
                                            <p:cTn id="95" dur="1000"/>
                                            <p:tgtEl>
                                              <p:spTgt spid="4"/>
                                            </p:tgtEl>
                                          </p:cBhvr>
                                        </p:animEffect>
                                        <p:anim calcmode="lin" valueType="num">
                                          <p:cBhvr>
                                            <p:cTn id="96" dur="1000" fill="hold"/>
                                            <p:tgtEl>
                                              <p:spTgt spid="4"/>
                                            </p:tgtEl>
                                            <p:attrNameLst>
                                              <p:attrName>ppt_x</p:attrName>
                                            </p:attrNameLst>
                                          </p:cBhvr>
                                          <p:tavLst>
                                            <p:tav tm="0">
                                              <p:val>
                                                <p:strVal val="#ppt_x"/>
                                              </p:val>
                                            </p:tav>
                                            <p:tav tm="100000">
                                              <p:val>
                                                <p:strVal val="#ppt_x"/>
                                              </p:val>
                                            </p:tav>
                                          </p:tavLst>
                                        </p:anim>
                                        <p:anim calcmode="lin" valueType="num">
                                          <p:cBhvr>
                                            <p:cTn id="97" dur="1000" fill="hold"/>
                                            <p:tgtEl>
                                              <p:spTgt spid="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1000"/>
                                            <p:tgtEl>
                                              <p:spTgt spid="10"/>
                                            </p:tgtEl>
                                          </p:cBhvr>
                                        </p:animEffect>
                                        <p:anim calcmode="lin" valueType="num">
                                          <p:cBhvr>
                                            <p:cTn id="101" dur="1000" fill="hold"/>
                                            <p:tgtEl>
                                              <p:spTgt spid="10"/>
                                            </p:tgtEl>
                                            <p:attrNameLst>
                                              <p:attrName>ppt_x</p:attrName>
                                            </p:attrNameLst>
                                          </p:cBhvr>
                                          <p:tavLst>
                                            <p:tav tm="0">
                                              <p:val>
                                                <p:strVal val="#ppt_x"/>
                                              </p:val>
                                            </p:tav>
                                            <p:tav tm="100000">
                                              <p:val>
                                                <p:strVal val="#ppt_x"/>
                                              </p:val>
                                            </p:tav>
                                          </p:tavLst>
                                        </p:anim>
                                        <p:anim calcmode="lin" valueType="num">
                                          <p:cBhvr>
                                            <p:cTn id="10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38" grpId="0" animBg="1"/>
          <p:bldP spid="39" grpId="0"/>
          <p:bldP spid="66" grpId="0"/>
          <p:bldP spid="67" grpId="0"/>
          <p:bldP spid="68" grpId="0"/>
          <p:bldP spid="69" grpId="0"/>
          <p:bldP spid="70" grpId="0"/>
          <p:bldP spid="71" grpId="0" animBg="1"/>
          <p:bldP spid="72" grpId="0"/>
          <p:bldP spid="73" grpId="0" animBg="1"/>
          <p:bldP spid="74" grpId="0"/>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5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12"/>
                                            </p:tgtEl>
                                            <p:attrNameLst>
                                              <p:attrName>ppt_w</p:attrName>
                                            </p:attrNameLst>
                                          </p:cBhvr>
                                          <p:tavLst>
                                            <p:tav tm="0">
                                              <p:val>
                                                <p:strVal val="#ppt_w*.05"/>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12"/>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1000"/>
                                            <p:tgtEl>
                                              <p:spTgt spid="66"/>
                                            </p:tgtEl>
                                          </p:cBhvr>
                                        </p:animEffect>
                                        <p:anim calcmode="lin" valueType="num">
                                          <p:cBhvr>
                                            <p:cTn id="49" dur="1000" fill="hold"/>
                                            <p:tgtEl>
                                              <p:spTgt spid="66"/>
                                            </p:tgtEl>
                                            <p:attrNameLst>
                                              <p:attrName>ppt_x</p:attrName>
                                            </p:attrNameLst>
                                          </p:cBhvr>
                                          <p:tavLst>
                                            <p:tav tm="0">
                                              <p:val>
                                                <p:strVal val="#ppt_x"/>
                                              </p:val>
                                            </p:tav>
                                            <p:tav tm="100000">
                                              <p:val>
                                                <p:strVal val="#ppt_x"/>
                                              </p:val>
                                            </p:tav>
                                          </p:tavLst>
                                        </p:anim>
                                        <p:anim calcmode="lin" valueType="num">
                                          <p:cBhvr>
                                            <p:cTn id="50" dur="1000" fill="hold"/>
                                            <p:tgtEl>
                                              <p:spTgt spid="6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1000"/>
                                            <p:tgtEl>
                                              <p:spTgt spid="67"/>
                                            </p:tgtEl>
                                          </p:cBhvr>
                                        </p:animEffect>
                                        <p:anim calcmode="lin" valueType="num">
                                          <p:cBhvr>
                                            <p:cTn id="54" dur="1000" fill="hold"/>
                                            <p:tgtEl>
                                              <p:spTgt spid="67"/>
                                            </p:tgtEl>
                                            <p:attrNameLst>
                                              <p:attrName>ppt_x</p:attrName>
                                            </p:attrNameLst>
                                          </p:cBhvr>
                                          <p:tavLst>
                                            <p:tav tm="0">
                                              <p:val>
                                                <p:strVal val="#ppt_x"/>
                                              </p:val>
                                            </p:tav>
                                            <p:tav tm="100000">
                                              <p:val>
                                                <p:strVal val="#ppt_x"/>
                                              </p:val>
                                            </p:tav>
                                          </p:tavLst>
                                        </p:anim>
                                        <p:anim calcmode="lin" valueType="num">
                                          <p:cBhvr>
                                            <p:cTn id="55" dur="1000" fill="hold"/>
                                            <p:tgtEl>
                                              <p:spTgt spid="6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000"/>
                                            <p:tgtEl>
                                              <p:spTgt spid="68"/>
                                            </p:tgtEl>
                                          </p:cBhvr>
                                        </p:animEffect>
                                        <p:anim calcmode="lin" valueType="num">
                                          <p:cBhvr>
                                            <p:cTn id="59" dur="1000" fill="hold"/>
                                            <p:tgtEl>
                                              <p:spTgt spid="68"/>
                                            </p:tgtEl>
                                            <p:attrNameLst>
                                              <p:attrName>ppt_x</p:attrName>
                                            </p:attrNameLst>
                                          </p:cBhvr>
                                          <p:tavLst>
                                            <p:tav tm="0">
                                              <p:val>
                                                <p:strVal val="#ppt_x"/>
                                              </p:val>
                                            </p:tav>
                                            <p:tav tm="100000">
                                              <p:val>
                                                <p:strVal val="#ppt_x"/>
                                              </p:val>
                                            </p:tav>
                                          </p:tavLst>
                                        </p:anim>
                                        <p:anim calcmode="lin" valueType="num">
                                          <p:cBhvr>
                                            <p:cTn id="60" dur="1000" fill="hold"/>
                                            <p:tgtEl>
                                              <p:spTgt spid="6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1000"/>
                                            <p:tgtEl>
                                              <p:spTgt spid="69"/>
                                            </p:tgtEl>
                                          </p:cBhvr>
                                        </p:animEffect>
                                        <p:anim calcmode="lin" valueType="num">
                                          <p:cBhvr>
                                            <p:cTn id="64" dur="1000" fill="hold"/>
                                            <p:tgtEl>
                                              <p:spTgt spid="69"/>
                                            </p:tgtEl>
                                            <p:attrNameLst>
                                              <p:attrName>ppt_x</p:attrName>
                                            </p:attrNameLst>
                                          </p:cBhvr>
                                          <p:tavLst>
                                            <p:tav tm="0">
                                              <p:val>
                                                <p:strVal val="#ppt_x"/>
                                              </p:val>
                                            </p:tav>
                                            <p:tav tm="100000">
                                              <p:val>
                                                <p:strVal val="#ppt_x"/>
                                              </p:val>
                                            </p:tav>
                                          </p:tavLst>
                                        </p:anim>
                                        <p:anim calcmode="lin" valueType="num">
                                          <p:cBhvr>
                                            <p:cTn id="65" dur="1000" fill="hold"/>
                                            <p:tgtEl>
                                              <p:spTgt spid="69"/>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42" presetClass="entr" presetSubtype="0" fill="hold" grpId="0" nodeType="after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1000"/>
                                            <p:tgtEl>
                                              <p:spTgt spid="70"/>
                                            </p:tgtEl>
                                          </p:cBhvr>
                                        </p:animEffect>
                                        <p:anim calcmode="lin" valueType="num">
                                          <p:cBhvr>
                                            <p:cTn id="70" dur="1000" fill="hold"/>
                                            <p:tgtEl>
                                              <p:spTgt spid="70"/>
                                            </p:tgtEl>
                                            <p:attrNameLst>
                                              <p:attrName>ppt_x</p:attrName>
                                            </p:attrNameLst>
                                          </p:cBhvr>
                                          <p:tavLst>
                                            <p:tav tm="0">
                                              <p:val>
                                                <p:strVal val="#ppt_x"/>
                                              </p:val>
                                            </p:tav>
                                            <p:tav tm="100000">
                                              <p:val>
                                                <p:strVal val="#ppt_x"/>
                                              </p:val>
                                            </p:tav>
                                          </p:tavLst>
                                        </p:anim>
                                        <p:anim calcmode="lin" valueType="num">
                                          <p:cBhvr>
                                            <p:cTn id="71" dur="1000" fill="hold"/>
                                            <p:tgtEl>
                                              <p:spTgt spid="7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1000"/>
                                            <p:tgtEl>
                                              <p:spTgt spid="71"/>
                                            </p:tgtEl>
                                          </p:cBhvr>
                                        </p:animEffect>
                                        <p:anim calcmode="lin" valueType="num">
                                          <p:cBhvr>
                                            <p:cTn id="75" dur="1000" fill="hold"/>
                                            <p:tgtEl>
                                              <p:spTgt spid="71"/>
                                            </p:tgtEl>
                                            <p:attrNameLst>
                                              <p:attrName>ppt_x</p:attrName>
                                            </p:attrNameLst>
                                          </p:cBhvr>
                                          <p:tavLst>
                                            <p:tav tm="0">
                                              <p:val>
                                                <p:strVal val="#ppt_x"/>
                                              </p:val>
                                            </p:tav>
                                            <p:tav tm="100000">
                                              <p:val>
                                                <p:strVal val="#ppt_x"/>
                                              </p:val>
                                            </p:tav>
                                          </p:tavLst>
                                        </p:anim>
                                        <p:anim calcmode="lin" valueType="num">
                                          <p:cBhvr>
                                            <p:cTn id="76" dur="1000" fill="hold"/>
                                            <p:tgtEl>
                                              <p:spTgt spid="7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1000"/>
                                            <p:tgtEl>
                                              <p:spTgt spid="72"/>
                                            </p:tgtEl>
                                          </p:cBhvr>
                                        </p:animEffect>
                                        <p:anim calcmode="lin" valueType="num">
                                          <p:cBhvr>
                                            <p:cTn id="80" dur="1000" fill="hold"/>
                                            <p:tgtEl>
                                              <p:spTgt spid="72"/>
                                            </p:tgtEl>
                                            <p:attrNameLst>
                                              <p:attrName>ppt_x</p:attrName>
                                            </p:attrNameLst>
                                          </p:cBhvr>
                                          <p:tavLst>
                                            <p:tav tm="0">
                                              <p:val>
                                                <p:strVal val="#ppt_x"/>
                                              </p:val>
                                            </p:tav>
                                            <p:tav tm="100000">
                                              <p:val>
                                                <p:strVal val="#ppt_x"/>
                                              </p:val>
                                            </p:tav>
                                          </p:tavLst>
                                        </p:anim>
                                        <p:anim calcmode="lin" valueType="num">
                                          <p:cBhvr>
                                            <p:cTn id="81" dur="1000" fill="hold"/>
                                            <p:tgtEl>
                                              <p:spTgt spid="7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1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60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1000"/>
                                            <p:tgtEl>
                                              <p:spTgt spid="74"/>
                                            </p:tgtEl>
                                          </p:cBhvr>
                                        </p:animEffect>
                                        <p:anim calcmode="lin" valueType="num">
                                          <p:cBhvr>
                                            <p:cTn id="90" dur="1000" fill="hold"/>
                                            <p:tgtEl>
                                              <p:spTgt spid="74"/>
                                            </p:tgtEl>
                                            <p:attrNameLst>
                                              <p:attrName>ppt_x</p:attrName>
                                            </p:attrNameLst>
                                          </p:cBhvr>
                                          <p:tavLst>
                                            <p:tav tm="0">
                                              <p:val>
                                                <p:strVal val="#ppt_x"/>
                                              </p:val>
                                            </p:tav>
                                            <p:tav tm="100000">
                                              <p:val>
                                                <p:strVal val="#ppt_x"/>
                                              </p:val>
                                            </p:tav>
                                          </p:tavLst>
                                        </p:anim>
                                        <p:anim calcmode="lin" valueType="num">
                                          <p:cBhvr>
                                            <p:cTn id="91" dur="1000" fill="hold"/>
                                            <p:tgtEl>
                                              <p:spTgt spid="74"/>
                                            </p:tgtEl>
                                            <p:attrNameLst>
                                              <p:attrName>ppt_y</p:attrName>
                                            </p:attrNameLst>
                                          </p:cBhvr>
                                          <p:tavLst>
                                            <p:tav tm="0">
                                              <p:val>
                                                <p:strVal val="#ppt_y+.1"/>
                                              </p:val>
                                            </p:tav>
                                            <p:tav tm="100000">
                                              <p:val>
                                                <p:strVal val="#ppt_y"/>
                                              </p:val>
                                            </p:tav>
                                          </p:tavLst>
                                        </p:anim>
                                      </p:childTnLst>
                                    </p:cTn>
                                  </p:par>
                                </p:childTnLst>
                              </p:cTn>
                            </p:par>
                            <p:par>
                              <p:cTn id="92" fill="hold">
                                <p:stCondLst>
                                  <p:cond delay="4100"/>
                                </p:stCondLst>
                                <p:childTnLst>
                                  <p:par>
                                    <p:cTn id="93" presetID="47" presetClass="entr" presetSubtype="0" fill="hold"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fade">
                                          <p:cBhvr>
                                            <p:cTn id="95" dur="1000"/>
                                            <p:tgtEl>
                                              <p:spTgt spid="4"/>
                                            </p:tgtEl>
                                          </p:cBhvr>
                                        </p:animEffect>
                                        <p:anim calcmode="lin" valueType="num">
                                          <p:cBhvr>
                                            <p:cTn id="96" dur="1000" fill="hold"/>
                                            <p:tgtEl>
                                              <p:spTgt spid="4"/>
                                            </p:tgtEl>
                                            <p:attrNameLst>
                                              <p:attrName>ppt_x</p:attrName>
                                            </p:attrNameLst>
                                          </p:cBhvr>
                                          <p:tavLst>
                                            <p:tav tm="0">
                                              <p:val>
                                                <p:strVal val="#ppt_x"/>
                                              </p:val>
                                            </p:tav>
                                            <p:tav tm="100000">
                                              <p:val>
                                                <p:strVal val="#ppt_x"/>
                                              </p:val>
                                            </p:tav>
                                          </p:tavLst>
                                        </p:anim>
                                        <p:anim calcmode="lin" valueType="num">
                                          <p:cBhvr>
                                            <p:cTn id="97" dur="1000" fill="hold"/>
                                            <p:tgtEl>
                                              <p:spTgt spid="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1000"/>
                                            <p:tgtEl>
                                              <p:spTgt spid="10"/>
                                            </p:tgtEl>
                                          </p:cBhvr>
                                        </p:animEffect>
                                        <p:anim calcmode="lin" valueType="num">
                                          <p:cBhvr>
                                            <p:cTn id="101" dur="1000" fill="hold"/>
                                            <p:tgtEl>
                                              <p:spTgt spid="10"/>
                                            </p:tgtEl>
                                            <p:attrNameLst>
                                              <p:attrName>ppt_x</p:attrName>
                                            </p:attrNameLst>
                                          </p:cBhvr>
                                          <p:tavLst>
                                            <p:tav tm="0">
                                              <p:val>
                                                <p:strVal val="#ppt_x"/>
                                              </p:val>
                                            </p:tav>
                                            <p:tav tm="100000">
                                              <p:val>
                                                <p:strVal val="#ppt_x"/>
                                              </p:val>
                                            </p:tav>
                                          </p:tavLst>
                                        </p:anim>
                                        <p:anim calcmode="lin" valueType="num">
                                          <p:cBhvr>
                                            <p:cTn id="10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38" grpId="0" animBg="1"/>
          <p:bldP spid="39" grpId="0"/>
          <p:bldP spid="66" grpId="0"/>
          <p:bldP spid="67" grpId="0"/>
          <p:bldP spid="68" grpId="0"/>
          <p:bldP spid="69" grpId="0"/>
          <p:bldP spid="70" grpId="0"/>
          <p:bldP spid="71" grpId="0" animBg="1"/>
          <p:bldP spid="72" grpId="0"/>
          <p:bldP spid="73" grpId="0" animBg="1"/>
          <p:bldP spid="74" grpId="0"/>
          <p:bldP spid="10"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36" y="-358483"/>
            <a:ext cx="6858000" cy="6858000"/>
          </a:xfrm>
          <a:prstGeom prst="rect">
            <a:avLst/>
          </a:prstGeom>
        </p:spPr>
      </p:pic>
      <p:grpSp>
        <p:nvGrpSpPr>
          <p:cNvPr id="17" name="组合 16"/>
          <p:cNvGrpSpPr/>
          <p:nvPr/>
        </p:nvGrpSpPr>
        <p:grpSpPr>
          <a:xfrm>
            <a:off x="2055372" y="1221248"/>
            <a:ext cx="4611556" cy="3550384"/>
            <a:chOff x="3025682" y="1794726"/>
            <a:chExt cx="4611556" cy="3550384"/>
          </a:xfrm>
        </p:grpSpPr>
        <p:sp>
          <p:nvSpPr>
            <p:cNvPr id="18" name="矩形 17"/>
            <p:cNvSpPr/>
            <p:nvPr/>
          </p:nvSpPr>
          <p:spPr>
            <a:xfrm rot="18900000">
              <a:off x="5374711" y="2212747"/>
              <a:ext cx="1944817" cy="1944817"/>
            </a:xfrm>
            <a:prstGeom prst="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rcRect l="13227" t="700" r="21844" b="1907"/>
            <a:stretch>
              <a:fillRect/>
            </a:stretch>
          </p:blipFill>
          <p:spPr>
            <a:xfrm>
              <a:off x="4720806" y="1794726"/>
              <a:ext cx="2750387" cy="2750387"/>
            </a:xfrm>
            <a:custGeom>
              <a:avLst/>
              <a:gdLst>
                <a:gd name="connsiteX0" fmla="*/ 1375194 w 2750387"/>
                <a:gd name="connsiteY0" fmla="*/ 0 h 2750387"/>
                <a:gd name="connsiteX1" fmla="*/ 2750387 w 2750387"/>
                <a:gd name="connsiteY1" fmla="*/ 1375194 h 2750387"/>
                <a:gd name="connsiteX2" fmla="*/ 1375194 w 2750387"/>
                <a:gd name="connsiteY2" fmla="*/ 2750387 h 2750387"/>
                <a:gd name="connsiteX3" fmla="*/ 0 w 2750387"/>
                <a:gd name="connsiteY3" fmla="*/ 1375194 h 2750387"/>
              </a:gdLst>
              <a:ahLst/>
              <a:cxnLst>
                <a:cxn ang="0">
                  <a:pos x="connsiteX0" y="connsiteY0"/>
                </a:cxn>
                <a:cxn ang="0">
                  <a:pos x="connsiteX1" y="connsiteY1"/>
                </a:cxn>
                <a:cxn ang="0">
                  <a:pos x="connsiteX2" y="connsiteY2"/>
                </a:cxn>
                <a:cxn ang="0">
                  <a:pos x="connsiteX3" y="connsiteY3"/>
                </a:cxn>
              </a:cxnLst>
              <a:rect l="l" t="t" r="r" b="b"/>
              <a:pathLst>
                <a:path w="2750387" h="2750387">
                  <a:moveTo>
                    <a:pt x="1375194" y="0"/>
                  </a:moveTo>
                  <a:lnTo>
                    <a:pt x="2750387" y="1375194"/>
                  </a:lnTo>
                  <a:lnTo>
                    <a:pt x="1375194" y="2750387"/>
                  </a:lnTo>
                  <a:lnTo>
                    <a:pt x="0" y="1375194"/>
                  </a:lnTo>
                  <a:close/>
                </a:path>
              </a:pathLst>
            </a:custGeom>
          </p:spPr>
        </p:pic>
        <p:sp>
          <p:nvSpPr>
            <p:cNvPr id="20" name="矩形 19"/>
            <p:cNvSpPr/>
            <p:nvPr/>
          </p:nvSpPr>
          <p:spPr>
            <a:xfrm rot="18900000">
              <a:off x="6926965" y="2177859"/>
              <a:ext cx="710273" cy="710273"/>
            </a:xfrm>
            <a:prstGeom prst="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1" name="矩形 20"/>
            <p:cNvSpPr/>
            <p:nvPr/>
          </p:nvSpPr>
          <p:spPr>
            <a:xfrm rot="18900000">
              <a:off x="6754025" y="4634837"/>
              <a:ext cx="710273" cy="710273"/>
            </a:xfrm>
            <a:prstGeom prst="rect">
              <a:avLst/>
            </a:prstGeom>
            <a:no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2" name="矩形 21"/>
            <p:cNvSpPr/>
            <p:nvPr/>
          </p:nvSpPr>
          <p:spPr>
            <a:xfrm rot="18900000">
              <a:off x="3050044" y="2756752"/>
              <a:ext cx="1344497" cy="1344497"/>
            </a:xfrm>
            <a:prstGeom prst="rect">
              <a:avLst/>
            </a:prstGeom>
            <a:noFill/>
            <a:ln w="12700" cap="flat" cmpd="sng" algn="ctr">
              <a:solidFill>
                <a:srgbClr val="C3300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3" name="矩形 22"/>
            <p:cNvSpPr/>
            <p:nvPr/>
          </p:nvSpPr>
          <p:spPr>
            <a:xfrm rot="18900000">
              <a:off x="6771362" y="2190624"/>
              <a:ext cx="710273" cy="710273"/>
            </a:xfrm>
            <a:prstGeom prst="rect">
              <a:avLst/>
            </a:prstGeom>
            <a:solidFill>
              <a:srgbClr val="C00000">
                <a:alpha val="74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4" name="矩形 23"/>
            <p:cNvSpPr/>
            <p:nvPr/>
          </p:nvSpPr>
          <p:spPr>
            <a:xfrm rot="18900000">
              <a:off x="3025682" y="2497669"/>
              <a:ext cx="1344497" cy="1344497"/>
            </a:xfrm>
            <a:prstGeom prst="rect">
              <a:avLst/>
            </a:prstGeom>
            <a:solidFill>
              <a:srgbClr val="C3300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5" name="矩形 24"/>
            <p:cNvSpPr/>
            <p:nvPr/>
          </p:nvSpPr>
          <p:spPr>
            <a:xfrm rot="18900000">
              <a:off x="6613817" y="4619599"/>
              <a:ext cx="710273" cy="710273"/>
            </a:xfrm>
            <a:prstGeom prst="rect">
              <a:avLst/>
            </a:prstGeom>
            <a:solidFill>
              <a:srgbClr val="C00000">
                <a:alpha val="74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889" y="3797371"/>
            <a:ext cx="4684592" cy="3096163"/>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6428" y="5366404"/>
            <a:ext cx="2576637" cy="1571749"/>
          </a:xfrm>
          <a:prstGeom prst="rect">
            <a:avLst/>
          </a:prstGeom>
        </p:spPr>
      </p:pic>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0752" y="32233"/>
            <a:ext cx="3220285" cy="1841655"/>
          </a:xfrm>
          <a:prstGeom prst="rect">
            <a:avLst/>
          </a:prstGeom>
        </p:spPr>
      </p:pic>
      <p:grpSp>
        <p:nvGrpSpPr>
          <p:cNvPr id="3" name="组合 2"/>
          <p:cNvGrpSpPr/>
          <p:nvPr/>
        </p:nvGrpSpPr>
        <p:grpSpPr>
          <a:xfrm>
            <a:off x="7145063" y="2302452"/>
            <a:ext cx="4196705" cy="2601045"/>
            <a:chOff x="6888388" y="2467584"/>
            <a:chExt cx="4196705" cy="2601045"/>
          </a:xfrm>
        </p:grpSpPr>
        <p:sp>
          <p:nvSpPr>
            <p:cNvPr id="29" name="矩形 28"/>
            <p:cNvSpPr/>
            <p:nvPr/>
          </p:nvSpPr>
          <p:spPr>
            <a:xfrm>
              <a:off x="6888388" y="2467584"/>
              <a:ext cx="4196705" cy="2255922"/>
            </a:xfrm>
            <a:prstGeom prst="rect">
              <a:avLst/>
            </a:prstGeom>
            <a:noFill/>
            <a:ln w="5715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2" name="图片 31"/>
            <p:cNvPicPr>
              <a:picLocks noChangeAspect="1"/>
            </p:cNvPicPr>
            <p:nvPr/>
          </p:nvPicPr>
          <p:blipFill rotWithShape="1">
            <a:blip r:embed="rId8"/>
            <a:srcRect l="51656" r="4625"/>
            <a:stretch>
              <a:fillRect/>
            </a:stretch>
          </p:blipFill>
          <p:spPr>
            <a:xfrm>
              <a:off x="7034756" y="3148223"/>
              <a:ext cx="3878084" cy="1920406"/>
            </a:xfrm>
            <a:prstGeom prst="rect">
              <a:avLst/>
            </a:prstGeom>
          </p:spPr>
        </p:pic>
        <p:pic>
          <p:nvPicPr>
            <p:cNvPr id="34" name="图片 33"/>
            <p:cNvPicPr>
              <a:picLocks noChangeAspect="1"/>
            </p:cNvPicPr>
            <p:nvPr/>
          </p:nvPicPr>
          <p:blipFill rotWithShape="1">
            <a:blip r:embed="rId8"/>
            <a:srcRect l="3455" t="15750" r="53119" b="18503"/>
            <a:stretch>
              <a:fillRect/>
            </a:stretch>
          </p:blipFill>
          <p:spPr>
            <a:xfrm>
              <a:off x="6888389" y="2516915"/>
              <a:ext cx="3852198" cy="126261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 calcmode="lin" valueType="num">
                                      <p:cBhvr>
                                        <p:cTn id="13" dur="500" fill="hold"/>
                                        <p:tgtEl>
                                          <p:spTgt spid="17"/>
                                        </p:tgtEl>
                                        <p:attrNameLst>
                                          <p:attrName>style.rotation</p:attrName>
                                        </p:attrNameLst>
                                      </p:cBhvr>
                                      <p:tavLst>
                                        <p:tav tm="0">
                                          <p:val>
                                            <p:fltVal val="90"/>
                                          </p:val>
                                        </p:tav>
                                        <p:tav tm="100000">
                                          <p:val>
                                            <p:fltVal val="0"/>
                                          </p:val>
                                        </p:tav>
                                      </p:tavLst>
                                    </p:anim>
                                    <p:animEffect transition="in" filter="fade">
                                      <p:cBhvr>
                                        <p:cTn id="14" dur="500"/>
                                        <p:tgtEl>
                                          <p:spTgt spid="17"/>
                                        </p:tgtEl>
                                      </p:cBhvr>
                                    </p:animEffect>
                                  </p:childTnLst>
                                </p:cTn>
                              </p:par>
                              <p:par>
                                <p:cTn id="15" presetID="2" presetClass="entr" presetSubtype="4"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0-#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par>
                                <p:cTn id="24" presetID="16" presetClass="entr" presetSubtype="21"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par>
                                <p:cTn id="27" presetID="2" presetClass="entr" presetSubtype="8"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2000" fill="hold"/>
                                        <p:tgtEl>
                                          <p:spTgt spid="39"/>
                                        </p:tgtEl>
                                        <p:attrNameLst>
                                          <p:attrName>ppt_x</p:attrName>
                                        </p:attrNameLst>
                                      </p:cBhvr>
                                      <p:tavLst>
                                        <p:tav tm="0">
                                          <p:val>
                                            <p:strVal val="0-#ppt_w/2"/>
                                          </p:val>
                                        </p:tav>
                                        <p:tav tm="100000">
                                          <p:val>
                                            <p:strVal val="#ppt_x"/>
                                          </p:val>
                                        </p:tav>
                                      </p:tavLst>
                                    </p:anim>
                                    <p:anim calcmode="lin" valueType="num">
                                      <p:cBhvr additive="base">
                                        <p:cTn id="30" dur="2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1098" y="280235"/>
            <a:ext cx="4709415" cy="4603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萌芽阶段（</a:t>
            </a:r>
            <a:r>
              <a:rPr kumimoji="0" lang="en-US" altLang="zh-CN"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1921 - 1927</a:t>
            </a:r>
            <a:r>
              <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rPr>
              <a:t>年）</a:t>
            </a:r>
          </a:p>
        </p:txBody>
      </p:sp>
      <p:cxnSp>
        <p:nvCxnSpPr>
          <p:cNvPr id="6" name="直接连接符 5"/>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sp>
        <p:nvSpPr>
          <p:cNvPr id="3" name="AutoShape 2">
            <a:extLst>
              <a:ext uri="{FF2B5EF4-FFF2-40B4-BE49-F238E27FC236}">
                <a16:creationId xmlns:a16="http://schemas.microsoft.com/office/drawing/2014/main" id="{53E7B51F-8EA8-BEB7-D895-0689973341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7A79F39B-D0AE-B649-CD6A-64883E6AFDB9}"/>
              </a:ext>
            </a:extLst>
          </p:cNvPr>
          <p:cNvSpPr>
            <a:spLocks noChangeAspect="1" noChangeArrowheads="1"/>
          </p:cNvSpPr>
          <p:nvPr/>
        </p:nvSpPr>
        <p:spPr bwMode="auto">
          <a:xfrm>
            <a:off x="6096000" y="3429000"/>
            <a:ext cx="1798040" cy="1798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57A13558-0D28-2C93-446C-F365D0EA3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32" y="1167566"/>
            <a:ext cx="4105959" cy="3010149"/>
          </a:xfrm>
          <a:prstGeom prst="rect">
            <a:avLst/>
          </a:prstGeom>
        </p:spPr>
      </p:pic>
      <p:sp>
        <p:nvSpPr>
          <p:cNvPr id="16" name="星形: 六角 15">
            <a:extLst>
              <a:ext uri="{FF2B5EF4-FFF2-40B4-BE49-F238E27FC236}">
                <a16:creationId xmlns:a16="http://schemas.microsoft.com/office/drawing/2014/main" id="{B1382D33-5902-0741-6163-F09C3A37D7F9}"/>
              </a:ext>
            </a:extLst>
          </p:cNvPr>
          <p:cNvSpPr/>
          <p:nvPr/>
        </p:nvSpPr>
        <p:spPr>
          <a:xfrm>
            <a:off x="564684" y="5381103"/>
            <a:ext cx="400050" cy="478789"/>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8BE5174-B685-3443-EDC6-15A73A95B4BD}"/>
              </a:ext>
            </a:extLst>
          </p:cNvPr>
          <p:cNvSpPr txBox="1"/>
          <p:nvPr/>
        </p:nvSpPr>
        <p:spPr>
          <a:xfrm>
            <a:off x="5368955" y="1195940"/>
            <a:ext cx="5461232" cy="86177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核心问题</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党内对农民作用的争议（陈独秀与共产国际质疑农民运动）</a:t>
            </a:r>
          </a:p>
        </p:txBody>
      </p:sp>
      <p:sp>
        <p:nvSpPr>
          <p:cNvPr id="21" name="椭圆 20">
            <a:extLst>
              <a:ext uri="{FF2B5EF4-FFF2-40B4-BE49-F238E27FC236}">
                <a16:creationId xmlns:a16="http://schemas.microsoft.com/office/drawing/2014/main" id="{01A458B1-B61E-0E74-6706-34CCED5FB833}"/>
              </a:ext>
            </a:extLst>
          </p:cNvPr>
          <p:cNvSpPr/>
          <p:nvPr/>
        </p:nvSpPr>
        <p:spPr>
          <a:xfrm>
            <a:off x="4857226" y="2491530"/>
            <a:ext cx="285226" cy="3020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A30A52B-4484-1777-BD5B-D7C6B86FFD10}"/>
              </a:ext>
            </a:extLst>
          </p:cNvPr>
          <p:cNvSpPr txBox="1"/>
          <p:nvPr/>
        </p:nvSpPr>
        <p:spPr>
          <a:xfrm>
            <a:off x="5368955" y="2491026"/>
            <a:ext cx="5461232" cy="110799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关键实践</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毛泽东湖南农村调查，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湖南农民运动考察报告</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提出“农民是革命主力军” 。</a:t>
            </a:r>
          </a:p>
        </p:txBody>
      </p:sp>
      <p:sp>
        <p:nvSpPr>
          <p:cNvPr id="23" name="流程图: 决策 22">
            <a:extLst>
              <a:ext uri="{FF2B5EF4-FFF2-40B4-BE49-F238E27FC236}">
                <a16:creationId xmlns:a16="http://schemas.microsoft.com/office/drawing/2014/main" id="{357058B0-201B-A987-0189-F5DCE90DBF6A}"/>
              </a:ext>
            </a:extLst>
          </p:cNvPr>
          <p:cNvSpPr/>
          <p:nvPr/>
        </p:nvSpPr>
        <p:spPr>
          <a:xfrm>
            <a:off x="4857226" y="3830598"/>
            <a:ext cx="343949" cy="302004"/>
          </a:xfrm>
          <a:prstGeom prst="flowChartDecis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12AFD400-F538-B275-4A2E-27365D598BD9}"/>
              </a:ext>
            </a:extLst>
          </p:cNvPr>
          <p:cNvSpPr txBox="1"/>
          <p:nvPr/>
        </p:nvSpPr>
        <p:spPr>
          <a:xfrm>
            <a:off x="5427678" y="3830598"/>
            <a:ext cx="5461232" cy="110799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理论成果</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中国社会各阶级的分析</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首次划分革命阵营（无产阶级领导、工农联盟）</a:t>
            </a:r>
          </a:p>
        </p:txBody>
      </p:sp>
      <p:sp>
        <p:nvSpPr>
          <p:cNvPr id="27" name="矩形 26">
            <a:extLst>
              <a:ext uri="{FF2B5EF4-FFF2-40B4-BE49-F238E27FC236}">
                <a16:creationId xmlns:a16="http://schemas.microsoft.com/office/drawing/2014/main" id="{BCA258C9-0B6C-BD76-3F9A-249D9E50B0A8}"/>
              </a:ext>
            </a:extLst>
          </p:cNvPr>
          <p:cNvSpPr/>
          <p:nvPr/>
        </p:nvSpPr>
        <p:spPr>
          <a:xfrm>
            <a:off x="1181098" y="5275117"/>
            <a:ext cx="10386177"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b="1" cap="none" spc="0" dirty="0">
                <a:ln/>
                <a:solidFill>
                  <a:srgbClr val="FF0000"/>
                </a:solidFill>
                <a:effectLst/>
              </a:rPr>
              <a:t>历史意义：</a:t>
            </a:r>
            <a:r>
              <a:rPr lang="zh-CN" altLang="en-US" sz="3200" b="1" dirty="0">
                <a:ln/>
                <a:solidFill>
                  <a:srgbClr val="FF0000"/>
                </a:solidFill>
              </a:rPr>
              <a:t>突破“城市中心论”，奠定新民主主义革命基础</a:t>
            </a:r>
          </a:p>
        </p:txBody>
      </p:sp>
      <p:sp>
        <p:nvSpPr>
          <p:cNvPr id="28" name="等腰三角形 27">
            <a:extLst>
              <a:ext uri="{FF2B5EF4-FFF2-40B4-BE49-F238E27FC236}">
                <a16:creationId xmlns:a16="http://schemas.microsoft.com/office/drawing/2014/main" id="{AF50DC58-1878-82D2-F2DD-8345FCD0B911}"/>
              </a:ext>
            </a:extLst>
          </p:cNvPr>
          <p:cNvSpPr/>
          <p:nvPr/>
        </p:nvSpPr>
        <p:spPr>
          <a:xfrm>
            <a:off x="4806892" y="1195940"/>
            <a:ext cx="343949" cy="319986"/>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descr="9">
            <a:extLst>
              <a:ext uri="{FF2B5EF4-FFF2-40B4-BE49-F238E27FC236}">
                <a16:creationId xmlns:a16="http://schemas.microsoft.com/office/drawing/2014/main" id="{BA60E8C4-71AC-A035-9982-1F67A2E11A6E}"/>
              </a:ext>
            </a:extLst>
          </p:cNvPr>
          <p:cNvPicPr>
            <a:picLocks noChangeAspect="1"/>
          </p:cNvPicPr>
          <p:nvPr/>
        </p:nvPicPr>
        <p:blipFill>
          <a:blip r:embed="rId5"/>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7424-547A-2F86-9AC3-0240EB07302D}"/>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E4A5C69-A8FA-C747-F6AC-DCA3DD309F6A}"/>
              </a:ext>
            </a:extLst>
          </p:cNvPr>
          <p:cNvSpPr/>
          <p:nvPr/>
        </p:nvSpPr>
        <p:spPr>
          <a:xfrm>
            <a:off x="1181098" y="280235"/>
            <a:ext cx="4709415" cy="461665"/>
          </a:xfrm>
          <a:prstGeom prst="rect">
            <a:avLst/>
          </a:prstGeom>
        </p:spPr>
        <p:txBody>
          <a:bodyPr wrap="square">
            <a:spAutoFit/>
          </a:bodyPr>
          <a:lstStyle/>
          <a:p>
            <a:pPr lvl="0" defTabSz="914400">
              <a:defRPr/>
            </a:pPr>
            <a:r>
              <a:rPr lang="zh-CN" altLang="en-US" sz="2400" b="1" dirty="0">
                <a:solidFill>
                  <a:srgbClr val="C4001D"/>
                </a:solidFill>
                <a:latin typeface="微软雅黑" panose="020B0503020204020204" pitchFamily="34" charset="-122"/>
                <a:ea typeface="微软雅黑" panose="020B0503020204020204" pitchFamily="34" charset="-122"/>
              </a:rPr>
              <a:t>形成阶段（</a:t>
            </a:r>
            <a:r>
              <a:rPr lang="en-US" altLang="zh-CN" sz="2400" b="1" dirty="0">
                <a:solidFill>
                  <a:srgbClr val="C4001D"/>
                </a:solidFill>
                <a:latin typeface="微软雅黑" panose="020B0503020204020204" pitchFamily="34" charset="-122"/>
                <a:ea typeface="微软雅黑" panose="020B0503020204020204" pitchFamily="34" charset="-122"/>
              </a:rPr>
              <a:t>1927-1935</a:t>
            </a:r>
            <a:r>
              <a:rPr lang="zh-CN" altLang="en-US" sz="2400" b="1" dirty="0">
                <a:solidFill>
                  <a:srgbClr val="C4001D"/>
                </a:solidFill>
                <a:latin typeface="微软雅黑" panose="020B0503020204020204" pitchFamily="34" charset="-122"/>
                <a:ea typeface="微软雅黑" panose="020B0503020204020204" pitchFamily="34" charset="-122"/>
              </a:rPr>
              <a:t>年）</a:t>
            </a:r>
          </a:p>
        </p:txBody>
      </p:sp>
      <p:cxnSp>
        <p:nvCxnSpPr>
          <p:cNvPr id="6" name="直接连接符 5">
            <a:extLst>
              <a:ext uri="{FF2B5EF4-FFF2-40B4-BE49-F238E27FC236}">
                <a16:creationId xmlns:a16="http://schemas.microsoft.com/office/drawing/2014/main" id="{E81C1000-7EB1-DF20-F329-574A83FCDE72}"/>
              </a:ext>
            </a:extLst>
          </p:cNvPr>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a:extLst>
              <a:ext uri="{FF2B5EF4-FFF2-40B4-BE49-F238E27FC236}">
                <a16:creationId xmlns:a16="http://schemas.microsoft.com/office/drawing/2014/main" id="{A5438C9E-9FD0-4DA1-A5E3-9F793EAC1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sp>
        <p:nvSpPr>
          <p:cNvPr id="3" name="AutoShape 2">
            <a:extLst>
              <a:ext uri="{FF2B5EF4-FFF2-40B4-BE49-F238E27FC236}">
                <a16:creationId xmlns:a16="http://schemas.microsoft.com/office/drawing/2014/main" id="{E42EE148-21DF-9395-1994-1FF5AB4B1836}"/>
              </a:ext>
            </a:extLst>
          </p:cNvPr>
          <p:cNvSpPr>
            <a:spLocks noChangeAspect="1" noChangeArrowheads="1"/>
          </p:cNvSpPr>
          <p:nvPr/>
        </p:nvSpPr>
        <p:spPr bwMode="auto">
          <a:xfrm>
            <a:off x="6532270" y="3668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C0EC8FA3-4AA7-7448-DFBB-7E9749916C2F}"/>
              </a:ext>
            </a:extLst>
          </p:cNvPr>
          <p:cNvSpPr>
            <a:spLocks noChangeAspect="1" noChangeArrowheads="1"/>
          </p:cNvSpPr>
          <p:nvPr/>
        </p:nvSpPr>
        <p:spPr bwMode="auto">
          <a:xfrm>
            <a:off x="6617558" y="3418625"/>
            <a:ext cx="1798040" cy="1798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星形: 六角 15">
            <a:extLst>
              <a:ext uri="{FF2B5EF4-FFF2-40B4-BE49-F238E27FC236}">
                <a16:creationId xmlns:a16="http://schemas.microsoft.com/office/drawing/2014/main" id="{546B36C6-D795-02A1-4588-D9A58C81BB6A}"/>
              </a:ext>
            </a:extLst>
          </p:cNvPr>
          <p:cNvSpPr/>
          <p:nvPr/>
        </p:nvSpPr>
        <p:spPr>
          <a:xfrm>
            <a:off x="526257" y="5211826"/>
            <a:ext cx="400050" cy="478789"/>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5BFC3D0-AA83-8419-67BD-AC8669A4D3AC}"/>
              </a:ext>
            </a:extLst>
          </p:cNvPr>
          <p:cNvSpPr txBox="1"/>
          <p:nvPr/>
        </p:nvSpPr>
        <p:spPr>
          <a:xfrm>
            <a:off x="5957625" y="1587540"/>
            <a:ext cx="5461232" cy="86177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历史事件</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秋收起义失败→井冈山会师→建立首个农村根据地</a:t>
            </a:r>
          </a:p>
        </p:txBody>
      </p:sp>
      <p:sp>
        <p:nvSpPr>
          <p:cNvPr id="21" name="椭圆 20">
            <a:extLst>
              <a:ext uri="{FF2B5EF4-FFF2-40B4-BE49-F238E27FC236}">
                <a16:creationId xmlns:a16="http://schemas.microsoft.com/office/drawing/2014/main" id="{23D62AAD-162F-1575-0D8C-26770D7BF005}"/>
              </a:ext>
            </a:extLst>
          </p:cNvPr>
          <p:cNvSpPr/>
          <p:nvPr/>
        </p:nvSpPr>
        <p:spPr>
          <a:xfrm>
            <a:off x="5445896" y="2883130"/>
            <a:ext cx="285226" cy="3020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932C3E1-2D92-2319-E746-7BF58EC634A8}"/>
              </a:ext>
            </a:extLst>
          </p:cNvPr>
          <p:cNvSpPr txBox="1"/>
          <p:nvPr/>
        </p:nvSpPr>
        <p:spPr>
          <a:xfrm>
            <a:off x="5957625" y="2882626"/>
            <a:ext cx="5461232" cy="110799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核心文献</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中国的红色政权为什么能够存在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星星之火，可以燎原</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提出“工农武装割据”。</a:t>
            </a:r>
          </a:p>
        </p:txBody>
      </p:sp>
      <p:sp>
        <p:nvSpPr>
          <p:cNvPr id="27" name="矩形 26">
            <a:extLst>
              <a:ext uri="{FF2B5EF4-FFF2-40B4-BE49-F238E27FC236}">
                <a16:creationId xmlns:a16="http://schemas.microsoft.com/office/drawing/2014/main" id="{1494579E-F8C3-F831-D481-472875280DB9}"/>
              </a:ext>
            </a:extLst>
          </p:cNvPr>
          <p:cNvSpPr/>
          <p:nvPr/>
        </p:nvSpPr>
        <p:spPr>
          <a:xfrm>
            <a:off x="908633" y="5105840"/>
            <a:ext cx="10854253" cy="107721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b="1" cap="none" spc="0" dirty="0">
                <a:ln/>
                <a:solidFill>
                  <a:srgbClr val="FF0000"/>
                </a:solidFill>
                <a:effectLst/>
              </a:rPr>
              <a:t>历史意义：</a:t>
            </a:r>
            <a:r>
              <a:rPr lang="zh-CN" altLang="en-US" sz="3200" b="1" dirty="0">
                <a:ln/>
                <a:solidFill>
                  <a:srgbClr val="FF0000"/>
                </a:solidFill>
              </a:rPr>
              <a:t>提出了农村包围城市、武装夺取政权的革命道路</a:t>
            </a:r>
          </a:p>
          <a:p>
            <a:pPr algn="ctr"/>
            <a:endParaRPr lang="zh-CN" altLang="en-US" sz="3200" b="1" dirty="0">
              <a:ln/>
              <a:solidFill>
                <a:srgbClr val="FF0000"/>
              </a:solidFill>
            </a:endParaRPr>
          </a:p>
        </p:txBody>
      </p:sp>
      <p:sp>
        <p:nvSpPr>
          <p:cNvPr id="28" name="等腰三角形 27">
            <a:extLst>
              <a:ext uri="{FF2B5EF4-FFF2-40B4-BE49-F238E27FC236}">
                <a16:creationId xmlns:a16="http://schemas.microsoft.com/office/drawing/2014/main" id="{C4F0B828-AF88-1FE0-B89D-45E7B2769B6E}"/>
              </a:ext>
            </a:extLst>
          </p:cNvPr>
          <p:cNvSpPr/>
          <p:nvPr/>
        </p:nvSpPr>
        <p:spPr>
          <a:xfrm>
            <a:off x="5395562" y="1587540"/>
            <a:ext cx="343949" cy="319986"/>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0DE30FAC-2978-00B9-BD02-C0CBA12EF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848" y="1257445"/>
            <a:ext cx="4613080" cy="2911881"/>
          </a:xfrm>
          <a:prstGeom prst="rect">
            <a:avLst/>
          </a:prstGeom>
        </p:spPr>
      </p:pic>
      <p:sp>
        <p:nvSpPr>
          <p:cNvPr id="10" name="文本框 9">
            <a:extLst>
              <a:ext uri="{FF2B5EF4-FFF2-40B4-BE49-F238E27FC236}">
                <a16:creationId xmlns:a16="http://schemas.microsoft.com/office/drawing/2014/main" id="{08436928-1A46-70C1-6FF8-FE2D6B51A5D6}"/>
              </a:ext>
            </a:extLst>
          </p:cNvPr>
          <p:cNvSpPr txBox="1"/>
          <p:nvPr/>
        </p:nvSpPr>
        <p:spPr>
          <a:xfrm>
            <a:off x="1181098" y="4247216"/>
            <a:ext cx="3265067" cy="369332"/>
          </a:xfrm>
          <a:prstGeom prst="rect">
            <a:avLst/>
          </a:prstGeom>
          <a:noFill/>
        </p:spPr>
        <p:txBody>
          <a:bodyPr wrap="square" rtlCol="0">
            <a:spAutoFit/>
          </a:bodyPr>
          <a:lstStyle/>
          <a:p>
            <a:r>
              <a:rPr lang="zh-CN" altLang="en-US" b="1" i="0" dirty="0">
                <a:solidFill>
                  <a:schemeClr val="tx1">
                    <a:lumMod val="75000"/>
                    <a:lumOff val="25000"/>
                  </a:schemeClr>
                </a:solidFill>
                <a:effectLst/>
                <a:latin typeface="PingFang SC"/>
              </a:rPr>
              <a:t>井冈山革命根据地绘画图</a:t>
            </a:r>
            <a:endParaRPr lang="zh-CN" altLang="en-US" b="1" dirty="0">
              <a:solidFill>
                <a:schemeClr val="tx1">
                  <a:lumMod val="75000"/>
                  <a:lumOff val="25000"/>
                </a:schemeClr>
              </a:solidFill>
            </a:endParaRPr>
          </a:p>
        </p:txBody>
      </p:sp>
      <p:pic>
        <p:nvPicPr>
          <p:cNvPr id="11" name="图片 10" descr="9">
            <a:extLst>
              <a:ext uri="{FF2B5EF4-FFF2-40B4-BE49-F238E27FC236}">
                <a16:creationId xmlns:a16="http://schemas.microsoft.com/office/drawing/2014/main" id="{7543D228-222E-2743-732C-57EC44808ABF}"/>
              </a:ext>
            </a:extLst>
          </p:cNvPr>
          <p:cNvPicPr>
            <a:picLocks noChangeAspect="1"/>
          </p:cNvPicPr>
          <p:nvPr/>
        </p:nvPicPr>
        <p:blipFill>
          <a:blip r:embed="rId5"/>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099437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316EB-36EC-21BA-F1D2-E52FD682AD0D}"/>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C095B1C-CC2C-D1EF-A45C-48E11D113685}"/>
              </a:ext>
            </a:extLst>
          </p:cNvPr>
          <p:cNvSpPr/>
          <p:nvPr/>
        </p:nvSpPr>
        <p:spPr>
          <a:xfrm>
            <a:off x="1181098" y="280235"/>
            <a:ext cx="4709415" cy="460375"/>
          </a:xfrm>
          <a:prstGeom prst="rect">
            <a:avLst/>
          </a:prstGeom>
        </p:spPr>
        <p:txBody>
          <a:bodyPr wrap="square">
            <a:spAutoFit/>
          </a:bodyPr>
          <a:lstStyle/>
          <a:p>
            <a:pPr lvl="0" defTabSz="914400">
              <a:defRPr/>
            </a:pPr>
            <a:r>
              <a:rPr lang="zh-CN" altLang="en-US" sz="2400" b="1" dirty="0">
                <a:solidFill>
                  <a:srgbClr val="C4001D"/>
                </a:solidFill>
                <a:latin typeface="微软雅黑" panose="020B0503020204020204" pitchFamily="34" charset="-122"/>
                <a:ea typeface="微软雅黑" panose="020B0503020204020204" pitchFamily="34" charset="-122"/>
              </a:rPr>
              <a:t>成熟阶段（</a:t>
            </a:r>
            <a:r>
              <a:rPr lang="en-US" altLang="zh-CN" sz="2400" b="1" dirty="0">
                <a:solidFill>
                  <a:srgbClr val="C4001D"/>
                </a:solidFill>
                <a:latin typeface="微软雅黑" panose="020B0503020204020204" pitchFamily="34" charset="-122"/>
                <a:ea typeface="微软雅黑" panose="020B0503020204020204" pitchFamily="34" charset="-122"/>
              </a:rPr>
              <a:t>1935-1945</a:t>
            </a:r>
            <a:r>
              <a:rPr lang="zh-CN" altLang="en-US" sz="2400" b="1" dirty="0">
                <a:solidFill>
                  <a:srgbClr val="C4001D"/>
                </a:solidFill>
                <a:latin typeface="微软雅黑" panose="020B0503020204020204" pitchFamily="34" charset="-122"/>
                <a:ea typeface="微软雅黑" panose="020B0503020204020204" pitchFamily="34" charset="-122"/>
              </a:rPr>
              <a:t>年）</a:t>
            </a:r>
            <a:endPar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a:extLst>
              <a:ext uri="{FF2B5EF4-FFF2-40B4-BE49-F238E27FC236}">
                <a16:creationId xmlns:a16="http://schemas.microsoft.com/office/drawing/2014/main" id="{70844C15-6F07-F47A-577F-C138B15493B3}"/>
              </a:ext>
            </a:extLst>
          </p:cNvPr>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a:extLst>
              <a:ext uri="{FF2B5EF4-FFF2-40B4-BE49-F238E27FC236}">
                <a16:creationId xmlns:a16="http://schemas.microsoft.com/office/drawing/2014/main" id="{4F116A88-22AA-D32B-EFF8-6728329EC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sp>
        <p:nvSpPr>
          <p:cNvPr id="3" name="AutoShape 2">
            <a:extLst>
              <a:ext uri="{FF2B5EF4-FFF2-40B4-BE49-F238E27FC236}">
                <a16:creationId xmlns:a16="http://schemas.microsoft.com/office/drawing/2014/main" id="{91F13C12-DEA7-248E-F912-698CF8EB67A0}"/>
              </a:ext>
            </a:extLst>
          </p:cNvPr>
          <p:cNvSpPr>
            <a:spLocks noChangeAspect="1" noChangeArrowheads="1"/>
          </p:cNvSpPr>
          <p:nvPr/>
        </p:nvSpPr>
        <p:spPr bwMode="auto">
          <a:xfrm>
            <a:off x="6670645" y="33432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09C7E396-DB5A-C15E-B2E2-C86126C1670C}"/>
              </a:ext>
            </a:extLst>
          </p:cNvPr>
          <p:cNvSpPr>
            <a:spLocks noChangeAspect="1" noChangeArrowheads="1"/>
          </p:cNvSpPr>
          <p:nvPr/>
        </p:nvSpPr>
        <p:spPr bwMode="auto">
          <a:xfrm>
            <a:off x="6460878" y="3449526"/>
            <a:ext cx="1798040" cy="1798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星形: 六角 15">
            <a:extLst>
              <a:ext uri="{FF2B5EF4-FFF2-40B4-BE49-F238E27FC236}">
                <a16:creationId xmlns:a16="http://schemas.microsoft.com/office/drawing/2014/main" id="{8EFF14B3-4D82-7A3A-4D9C-1B9D34764C24}"/>
              </a:ext>
            </a:extLst>
          </p:cNvPr>
          <p:cNvSpPr/>
          <p:nvPr/>
        </p:nvSpPr>
        <p:spPr>
          <a:xfrm>
            <a:off x="1140464" y="5381585"/>
            <a:ext cx="400050" cy="478789"/>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334B0619-9950-2074-D91F-622CC607D62C}"/>
              </a:ext>
            </a:extLst>
          </p:cNvPr>
          <p:cNvSpPr txBox="1"/>
          <p:nvPr/>
        </p:nvSpPr>
        <p:spPr>
          <a:xfrm>
            <a:off x="6096000" y="1262558"/>
            <a:ext cx="5461232" cy="86177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转折点</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遵义会议确立毛泽东领导地位，挽救革命危机</a:t>
            </a:r>
          </a:p>
        </p:txBody>
      </p:sp>
      <p:sp>
        <p:nvSpPr>
          <p:cNvPr id="21" name="椭圆 20">
            <a:extLst>
              <a:ext uri="{FF2B5EF4-FFF2-40B4-BE49-F238E27FC236}">
                <a16:creationId xmlns:a16="http://schemas.microsoft.com/office/drawing/2014/main" id="{15782F4A-0148-F424-F3D9-33822CCF2D51}"/>
              </a:ext>
            </a:extLst>
          </p:cNvPr>
          <p:cNvSpPr/>
          <p:nvPr/>
        </p:nvSpPr>
        <p:spPr>
          <a:xfrm>
            <a:off x="5584271" y="2558148"/>
            <a:ext cx="285226" cy="3020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B27BDFB-4741-F048-8C02-853026964F31}"/>
              </a:ext>
            </a:extLst>
          </p:cNvPr>
          <p:cNvSpPr txBox="1"/>
          <p:nvPr/>
        </p:nvSpPr>
        <p:spPr>
          <a:xfrm>
            <a:off x="6096000" y="2557644"/>
            <a:ext cx="5461232" cy="86177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哲学奠基</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实践论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矛盾论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构建辩证唯物主义方法论</a:t>
            </a:r>
          </a:p>
        </p:txBody>
      </p:sp>
      <p:sp>
        <p:nvSpPr>
          <p:cNvPr id="23" name="流程图: 决策 22">
            <a:extLst>
              <a:ext uri="{FF2B5EF4-FFF2-40B4-BE49-F238E27FC236}">
                <a16:creationId xmlns:a16="http://schemas.microsoft.com/office/drawing/2014/main" id="{F5958721-D51D-A480-4367-65E5368D726F}"/>
              </a:ext>
            </a:extLst>
          </p:cNvPr>
          <p:cNvSpPr/>
          <p:nvPr/>
        </p:nvSpPr>
        <p:spPr>
          <a:xfrm>
            <a:off x="5525548" y="3852730"/>
            <a:ext cx="343949" cy="302004"/>
          </a:xfrm>
          <a:prstGeom prst="flowChartDecis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AAE2CDE-1D1C-73CF-907D-A2961663C719}"/>
              </a:ext>
            </a:extLst>
          </p:cNvPr>
          <p:cNvSpPr txBox="1"/>
          <p:nvPr/>
        </p:nvSpPr>
        <p:spPr>
          <a:xfrm>
            <a:off x="6096000" y="3852730"/>
            <a:ext cx="5461232" cy="86177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系统化理论</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t>《</a:t>
            </a:r>
            <a:r>
              <a:rPr lang="zh-CN" altLang="en-US" sz="1600" dirty="0">
                <a:latin typeface="微软雅黑" panose="020B0503020204020204" pitchFamily="34" charset="-122"/>
                <a:ea typeface="微软雅黑" panose="020B0503020204020204" pitchFamily="34" charset="-122"/>
              </a:rPr>
              <a:t>新民主主义论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明确革命性质、动力、前途</a:t>
            </a:r>
          </a:p>
        </p:txBody>
      </p:sp>
      <p:sp>
        <p:nvSpPr>
          <p:cNvPr id="27" name="矩形 26">
            <a:extLst>
              <a:ext uri="{FF2B5EF4-FFF2-40B4-BE49-F238E27FC236}">
                <a16:creationId xmlns:a16="http://schemas.microsoft.com/office/drawing/2014/main" id="{58A045E8-23CB-6CDD-E561-FFE7903F8553}"/>
              </a:ext>
            </a:extLst>
          </p:cNvPr>
          <p:cNvSpPr/>
          <p:nvPr/>
        </p:nvSpPr>
        <p:spPr>
          <a:xfrm>
            <a:off x="1823265" y="5316444"/>
            <a:ext cx="7994496"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b="1" cap="none" spc="0" dirty="0">
                <a:ln/>
                <a:solidFill>
                  <a:srgbClr val="FF0000"/>
                </a:solidFill>
                <a:effectLst/>
              </a:rPr>
              <a:t>历史地位：</a:t>
            </a:r>
            <a:r>
              <a:rPr lang="en-US" altLang="zh-CN" sz="3200" b="1" dirty="0">
                <a:ln/>
                <a:solidFill>
                  <a:srgbClr val="FF0000"/>
                </a:solidFill>
              </a:rPr>
              <a:t>1945</a:t>
            </a:r>
            <a:r>
              <a:rPr lang="zh-CN" altLang="en-US" sz="3200" b="1" dirty="0">
                <a:ln/>
                <a:solidFill>
                  <a:srgbClr val="FF0000"/>
                </a:solidFill>
              </a:rPr>
              <a:t>年七大确立为党的指导思想</a:t>
            </a:r>
          </a:p>
        </p:txBody>
      </p:sp>
      <p:sp>
        <p:nvSpPr>
          <p:cNvPr id="28" name="等腰三角形 27">
            <a:extLst>
              <a:ext uri="{FF2B5EF4-FFF2-40B4-BE49-F238E27FC236}">
                <a16:creationId xmlns:a16="http://schemas.microsoft.com/office/drawing/2014/main" id="{6108F7E3-82E4-6A22-A0EF-5A4109CD0E13}"/>
              </a:ext>
            </a:extLst>
          </p:cNvPr>
          <p:cNvSpPr/>
          <p:nvPr/>
        </p:nvSpPr>
        <p:spPr>
          <a:xfrm>
            <a:off x="5533937" y="1262558"/>
            <a:ext cx="343949" cy="319986"/>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0EDCC862-C69E-EFD3-A09A-68E0E9E72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22" y="1262558"/>
            <a:ext cx="4424059" cy="3116493"/>
          </a:xfrm>
          <a:prstGeom prst="rect">
            <a:avLst/>
          </a:prstGeom>
        </p:spPr>
      </p:pic>
      <p:pic>
        <p:nvPicPr>
          <p:cNvPr id="10" name="图片 9" descr="9">
            <a:extLst>
              <a:ext uri="{FF2B5EF4-FFF2-40B4-BE49-F238E27FC236}">
                <a16:creationId xmlns:a16="http://schemas.microsoft.com/office/drawing/2014/main" id="{5A9D2D77-0EDA-DEAF-F9E8-86F6EB0691BF}"/>
              </a:ext>
            </a:extLst>
          </p:cNvPr>
          <p:cNvPicPr>
            <a:picLocks noChangeAspect="1"/>
          </p:cNvPicPr>
          <p:nvPr/>
        </p:nvPicPr>
        <p:blipFill>
          <a:blip r:embed="rId5"/>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948179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6144-C833-6351-68AF-579BC88714C3}"/>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F18AC9F1-BF48-DF17-BC4B-43720E16AF3D}"/>
              </a:ext>
            </a:extLst>
          </p:cNvPr>
          <p:cNvSpPr/>
          <p:nvPr/>
        </p:nvSpPr>
        <p:spPr>
          <a:xfrm>
            <a:off x="1181098" y="280235"/>
            <a:ext cx="4709415" cy="460375"/>
          </a:xfrm>
          <a:prstGeom prst="rect">
            <a:avLst/>
          </a:prstGeom>
        </p:spPr>
        <p:txBody>
          <a:bodyPr wrap="square">
            <a:spAutoFit/>
          </a:bodyPr>
          <a:lstStyle/>
          <a:p>
            <a:pPr lvl="0" defTabSz="914400">
              <a:defRPr/>
            </a:pPr>
            <a:r>
              <a:rPr lang="zh-CN" altLang="en-US" sz="2400" b="1" dirty="0">
                <a:solidFill>
                  <a:srgbClr val="C4001D"/>
                </a:solidFill>
                <a:latin typeface="微软雅黑" panose="020B0503020204020204" pitchFamily="34" charset="-122"/>
                <a:ea typeface="微软雅黑" panose="020B0503020204020204" pitchFamily="34" charset="-122"/>
              </a:rPr>
              <a:t>继续发展阶段（</a:t>
            </a:r>
            <a:r>
              <a:rPr lang="en-US" altLang="zh-CN" sz="2400" b="1" dirty="0">
                <a:solidFill>
                  <a:srgbClr val="C4001D"/>
                </a:solidFill>
                <a:latin typeface="微软雅黑" panose="020B0503020204020204" pitchFamily="34" charset="-122"/>
                <a:ea typeface="微软雅黑" panose="020B0503020204020204" pitchFamily="34" charset="-122"/>
              </a:rPr>
              <a:t>1945</a:t>
            </a:r>
            <a:r>
              <a:rPr lang="zh-CN" altLang="en-US" sz="2400" b="1" dirty="0">
                <a:solidFill>
                  <a:srgbClr val="C4001D"/>
                </a:solidFill>
                <a:latin typeface="微软雅黑" panose="020B0503020204020204" pitchFamily="34" charset="-122"/>
                <a:ea typeface="微软雅黑" panose="020B0503020204020204" pitchFamily="34" charset="-122"/>
              </a:rPr>
              <a:t>年后）</a:t>
            </a:r>
            <a:endPar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a:extLst>
              <a:ext uri="{FF2B5EF4-FFF2-40B4-BE49-F238E27FC236}">
                <a16:creationId xmlns:a16="http://schemas.microsoft.com/office/drawing/2014/main" id="{DFC5EEEB-7727-91E7-BD25-14FD49C07EDB}"/>
              </a:ext>
            </a:extLst>
          </p:cNvPr>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a:extLst>
              <a:ext uri="{FF2B5EF4-FFF2-40B4-BE49-F238E27FC236}">
                <a16:creationId xmlns:a16="http://schemas.microsoft.com/office/drawing/2014/main" id="{8A487C16-19FD-452F-A530-425566E2AE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sp>
        <p:nvSpPr>
          <p:cNvPr id="3" name="AutoShape 2">
            <a:extLst>
              <a:ext uri="{FF2B5EF4-FFF2-40B4-BE49-F238E27FC236}">
                <a16:creationId xmlns:a16="http://schemas.microsoft.com/office/drawing/2014/main" id="{2AFAFB2B-4377-CB31-C3DB-044E7FB6613F}"/>
              </a:ext>
            </a:extLst>
          </p:cNvPr>
          <p:cNvSpPr>
            <a:spLocks noChangeAspect="1" noChangeArrowheads="1"/>
          </p:cNvSpPr>
          <p:nvPr/>
        </p:nvSpPr>
        <p:spPr bwMode="auto">
          <a:xfrm>
            <a:off x="6670645" y="33432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 name="AutoShape 4">
            <a:extLst>
              <a:ext uri="{FF2B5EF4-FFF2-40B4-BE49-F238E27FC236}">
                <a16:creationId xmlns:a16="http://schemas.microsoft.com/office/drawing/2014/main" id="{5CA4D3D2-6C15-631F-9E84-953396045ED5}"/>
              </a:ext>
            </a:extLst>
          </p:cNvPr>
          <p:cNvSpPr>
            <a:spLocks noChangeAspect="1" noChangeArrowheads="1"/>
          </p:cNvSpPr>
          <p:nvPr/>
        </p:nvSpPr>
        <p:spPr bwMode="auto">
          <a:xfrm>
            <a:off x="6460878" y="3449526"/>
            <a:ext cx="1798040" cy="1798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文本框 19">
            <a:extLst>
              <a:ext uri="{FF2B5EF4-FFF2-40B4-BE49-F238E27FC236}">
                <a16:creationId xmlns:a16="http://schemas.microsoft.com/office/drawing/2014/main" id="{9749CD29-147C-B020-A249-993EE2FAE220}"/>
              </a:ext>
            </a:extLst>
          </p:cNvPr>
          <p:cNvSpPr txBox="1"/>
          <p:nvPr/>
        </p:nvSpPr>
        <p:spPr>
          <a:xfrm>
            <a:off x="6096000" y="1262558"/>
            <a:ext cx="5461232" cy="110799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建国理论</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论人民民主专政</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定义国家性质（工人阶级领导、工农联盟）</a:t>
            </a:r>
          </a:p>
        </p:txBody>
      </p:sp>
      <p:sp>
        <p:nvSpPr>
          <p:cNvPr id="21" name="椭圆 20">
            <a:extLst>
              <a:ext uri="{FF2B5EF4-FFF2-40B4-BE49-F238E27FC236}">
                <a16:creationId xmlns:a16="http://schemas.microsoft.com/office/drawing/2014/main" id="{DB243D32-6DAA-B5A2-D7B0-3BA8C71CEA1B}"/>
              </a:ext>
            </a:extLst>
          </p:cNvPr>
          <p:cNvSpPr/>
          <p:nvPr/>
        </p:nvSpPr>
        <p:spPr>
          <a:xfrm>
            <a:off x="5584271" y="2558148"/>
            <a:ext cx="285226" cy="3020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A06F104B-0464-0333-3D1F-1A4145E8CEFE}"/>
              </a:ext>
            </a:extLst>
          </p:cNvPr>
          <p:cNvSpPr txBox="1"/>
          <p:nvPr/>
        </p:nvSpPr>
        <p:spPr>
          <a:xfrm>
            <a:off x="6096000" y="2557644"/>
            <a:ext cx="5461232" cy="86177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建设方针</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论十大关系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提出协调工业布局、处理中央与地方关系</a:t>
            </a:r>
          </a:p>
        </p:txBody>
      </p:sp>
      <p:sp>
        <p:nvSpPr>
          <p:cNvPr id="23" name="流程图: 决策 22">
            <a:extLst>
              <a:ext uri="{FF2B5EF4-FFF2-40B4-BE49-F238E27FC236}">
                <a16:creationId xmlns:a16="http://schemas.microsoft.com/office/drawing/2014/main" id="{B9B0E85C-CB4E-346F-CD7A-64C5315AD830}"/>
              </a:ext>
            </a:extLst>
          </p:cNvPr>
          <p:cNvSpPr/>
          <p:nvPr/>
        </p:nvSpPr>
        <p:spPr>
          <a:xfrm>
            <a:off x="5525548" y="3852730"/>
            <a:ext cx="343949" cy="302004"/>
          </a:xfrm>
          <a:prstGeom prst="flowChartDecis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80B7179-B96E-39F0-CD28-58C7EE7B08F0}"/>
              </a:ext>
            </a:extLst>
          </p:cNvPr>
          <p:cNvSpPr txBox="1"/>
          <p:nvPr/>
        </p:nvSpPr>
        <p:spPr>
          <a:xfrm>
            <a:off x="6096000" y="3852730"/>
            <a:ext cx="5461232" cy="110799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矛盾理论</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关于正确处理人民内部矛盾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区分两类矛盾，提出“双百方针”</a:t>
            </a:r>
          </a:p>
        </p:txBody>
      </p:sp>
      <p:sp>
        <p:nvSpPr>
          <p:cNvPr id="27" name="矩形 26">
            <a:extLst>
              <a:ext uri="{FF2B5EF4-FFF2-40B4-BE49-F238E27FC236}">
                <a16:creationId xmlns:a16="http://schemas.microsoft.com/office/drawing/2014/main" id="{38707A7F-CE0E-278B-2B1A-4193E0147C1F}"/>
              </a:ext>
            </a:extLst>
          </p:cNvPr>
          <p:cNvSpPr/>
          <p:nvPr/>
        </p:nvSpPr>
        <p:spPr>
          <a:xfrm>
            <a:off x="1110498" y="5467115"/>
            <a:ext cx="7780261"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dirty="0"/>
              <a:t>这些理论为改革开放提供了制度探索经验。 </a:t>
            </a:r>
            <a:endParaRPr lang="zh-CN" altLang="en-US" sz="3200" b="1" dirty="0">
              <a:ln/>
              <a:solidFill>
                <a:srgbClr val="FF0000"/>
              </a:solidFill>
            </a:endParaRPr>
          </a:p>
        </p:txBody>
      </p:sp>
      <p:sp>
        <p:nvSpPr>
          <p:cNvPr id="28" name="等腰三角形 27">
            <a:extLst>
              <a:ext uri="{FF2B5EF4-FFF2-40B4-BE49-F238E27FC236}">
                <a16:creationId xmlns:a16="http://schemas.microsoft.com/office/drawing/2014/main" id="{B893C47C-F565-2C45-43E0-59EC7CC6CC42}"/>
              </a:ext>
            </a:extLst>
          </p:cNvPr>
          <p:cNvSpPr/>
          <p:nvPr/>
        </p:nvSpPr>
        <p:spPr>
          <a:xfrm>
            <a:off x="5533937" y="1262558"/>
            <a:ext cx="343949" cy="319986"/>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9">
            <a:extLst>
              <a:ext uri="{FF2B5EF4-FFF2-40B4-BE49-F238E27FC236}">
                <a16:creationId xmlns:a16="http://schemas.microsoft.com/office/drawing/2014/main" id="{4C9221DB-7E47-8795-7574-370EA4EFE345}"/>
              </a:ext>
            </a:extLst>
          </p:cNvPr>
          <p:cNvPicPr>
            <a:picLocks noChangeAspect="1"/>
          </p:cNvPicPr>
          <p:nvPr/>
        </p:nvPicPr>
        <p:blipFill>
          <a:blip r:embed="rId4"/>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172FE087-81C7-82CD-D5F8-896E6E6C6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437" y="1078246"/>
            <a:ext cx="4059090" cy="3986172"/>
          </a:xfrm>
          <a:prstGeom prst="rect">
            <a:avLst/>
          </a:prstGeom>
        </p:spPr>
      </p:pic>
      <p:sp>
        <p:nvSpPr>
          <p:cNvPr id="11" name="椭圆 10">
            <a:extLst>
              <a:ext uri="{FF2B5EF4-FFF2-40B4-BE49-F238E27FC236}">
                <a16:creationId xmlns:a16="http://schemas.microsoft.com/office/drawing/2014/main" id="{61B0D0C7-71A1-9036-8D5A-43DB8E3E5E67}"/>
              </a:ext>
            </a:extLst>
          </p:cNvPr>
          <p:cNvSpPr/>
          <p:nvPr/>
        </p:nvSpPr>
        <p:spPr>
          <a:xfrm>
            <a:off x="753437" y="5682288"/>
            <a:ext cx="233320" cy="20972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96750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546FA-9C6E-2897-43C6-99DA972AD02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A3F1B13-352B-4434-0705-93AA63F02FAA}"/>
              </a:ext>
            </a:extLst>
          </p:cNvPr>
          <p:cNvSpPr/>
          <p:nvPr/>
        </p:nvSpPr>
        <p:spPr>
          <a:xfrm>
            <a:off x="1181098" y="280235"/>
            <a:ext cx="4709415" cy="460375"/>
          </a:xfrm>
          <a:prstGeom prst="rect">
            <a:avLst/>
          </a:prstGeom>
        </p:spPr>
        <p:txBody>
          <a:bodyPr wrap="square">
            <a:spAutoFit/>
          </a:bodyPr>
          <a:lstStyle/>
          <a:p>
            <a:pPr lvl="0" defTabSz="914400">
              <a:defRPr/>
            </a:pPr>
            <a:r>
              <a:rPr lang="zh-CN" altLang="en-US" sz="2400" b="1" dirty="0">
                <a:solidFill>
                  <a:srgbClr val="C4001D"/>
                </a:solidFill>
                <a:latin typeface="微软雅黑" panose="020B0503020204020204" pitchFamily="34" charset="-122"/>
                <a:ea typeface="微软雅黑" panose="020B0503020204020204" pitchFamily="34" charset="-122"/>
              </a:rPr>
              <a:t>毛泽东思想的理论灵魂</a:t>
            </a:r>
            <a:endParaRPr kumimoji="0" lang="zh-CN" altLang="en-US" sz="2400" b="1" i="0" u="none" strike="noStrike" kern="1200" cap="none" spc="0" normalizeH="0" baseline="0" noProof="0" dirty="0">
              <a:ln>
                <a:noFill/>
              </a:ln>
              <a:solidFill>
                <a:srgbClr val="C4001D"/>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a:extLst>
              <a:ext uri="{FF2B5EF4-FFF2-40B4-BE49-F238E27FC236}">
                <a16:creationId xmlns:a16="http://schemas.microsoft.com/office/drawing/2014/main" id="{5C14348C-4891-6875-68B4-1DC0CA8F0E6B}"/>
              </a:ext>
            </a:extLst>
          </p:cNvPr>
          <p:cNvCxnSpPr/>
          <p:nvPr/>
        </p:nvCxnSpPr>
        <p:spPr>
          <a:xfrm>
            <a:off x="1181100" y="723900"/>
            <a:ext cx="9370786" cy="0"/>
          </a:xfrm>
          <a:prstGeom prst="line">
            <a:avLst/>
          </a:prstGeom>
          <a:noFill/>
          <a:ln w="6350" cap="flat" cmpd="sng" algn="ctr">
            <a:solidFill>
              <a:srgbClr val="C4001D"/>
            </a:solidFill>
            <a:prstDash val="solid"/>
            <a:miter lim="800000"/>
          </a:ln>
          <a:effectLst/>
        </p:spPr>
      </p:cxnSp>
      <p:pic>
        <p:nvPicPr>
          <p:cNvPr id="7" name="图片 6">
            <a:extLst>
              <a:ext uri="{FF2B5EF4-FFF2-40B4-BE49-F238E27FC236}">
                <a16:creationId xmlns:a16="http://schemas.microsoft.com/office/drawing/2014/main" id="{6C581940-4404-7377-9ECD-1A9275A3E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2" y="170101"/>
            <a:ext cx="612211" cy="643680"/>
          </a:xfrm>
          <a:prstGeom prst="rect">
            <a:avLst/>
          </a:prstGeom>
        </p:spPr>
      </p:pic>
      <p:sp>
        <p:nvSpPr>
          <p:cNvPr id="3" name="AutoShape 2">
            <a:extLst>
              <a:ext uri="{FF2B5EF4-FFF2-40B4-BE49-F238E27FC236}">
                <a16:creationId xmlns:a16="http://schemas.microsoft.com/office/drawing/2014/main" id="{B2B5808F-2E3C-7F3B-173D-30FD4A39252E}"/>
              </a:ext>
            </a:extLst>
          </p:cNvPr>
          <p:cNvSpPr>
            <a:spLocks noChangeAspect="1" noChangeArrowheads="1"/>
          </p:cNvSpPr>
          <p:nvPr/>
        </p:nvSpPr>
        <p:spPr bwMode="auto">
          <a:xfrm>
            <a:off x="1698944" y="408057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A0173269-5999-6FFF-ECFE-E367F5AE8070}"/>
              </a:ext>
            </a:extLst>
          </p:cNvPr>
          <p:cNvSpPr>
            <a:spLocks noChangeAspect="1" noChangeArrowheads="1"/>
          </p:cNvSpPr>
          <p:nvPr/>
        </p:nvSpPr>
        <p:spPr bwMode="auto">
          <a:xfrm>
            <a:off x="1570098" y="3934150"/>
            <a:ext cx="1798040" cy="1798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文本框 19">
            <a:extLst>
              <a:ext uri="{FF2B5EF4-FFF2-40B4-BE49-F238E27FC236}">
                <a16:creationId xmlns:a16="http://schemas.microsoft.com/office/drawing/2014/main" id="{EFA896D8-B889-7D9F-8491-0178DB3E8CFE}"/>
              </a:ext>
            </a:extLst>
          </p:cNvPr>
          <p:cNvSpPr txBox="1"/>
          <p:nvPr/>
        </p:nvSpPr>
        <p:spPr>
          <a:xfrm>
            <a:off x="1059543" y="1980248"/>
            <a:ext cx="5461232" cy="86177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实事求是</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从国情出发，反对教条主义</a:t>
            </a:r>
          </a:p>
        </p:txBody>
      </p:sp>
      <p:sp>
        <p:nvSpPr>
          <p:cNvPr id="21" name="椭圆 20">
            <a:extLst>
              <a:ext uri="{FF2B5EF4-FFF2-40B4-BE49-F238E27FC236}">
                <a16:creationId xmlns:a16="http://schemas.microsoft.com/office/drawing/2014/main" id="{6DFAEDA8-E826-2B1E-A956-F75EF529717D}"/>
              </a:ext>
            </a:extLst>
          </p:cNvPr>
          <p:cNvSpPr/>
          <p:nvPr/>
        </p:nvSpPr>
        <p:spPr>
          <a:xfrm>
            <a:off x="643331" y="3295005"/>
            <a:ext cx="162186" cy="15343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522BA96-DAF2-D900-13E2-CECBBB7CC15A}"/>
              </a:ext>
            </a:extLst>
          </p:cNvPr>
          <p:cNvSpPr txBox="1"/>
          <p:nvPr/>
        </p:nvSpPr>
        <p:spPr>
          <a:xfrm>
            <a:off x="1059543" y="3206202"/>
            <a:ext cx="5461232" cy="86177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群众路线</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“从群众中来，到群众中去”（土地革命依靠农民）</a:t>
            </a:r>
          </a:p>
        </p:txBody>
      </p:sp>
      <p:sp>
        <p:nvSpPr>
          <p:cNvPr id="24" name="文本框 23">
            <a:extLst>
              <a:ext uri="{FF2B5EF4-FFF2-40B4-BE49-F238E27FC236}">
                <a16:creationId xmlns:a16="http://schemas.microsoft.com/office/drawing/2014/main" id="{3BD18DBA-D08E-1696-2F3A-0285387DB522}"/>
              </a:ext>
            </a:extLst>
          </p:cNvPr>
          <p:cNvSpPr txBox="1"/>
          <p:nvPr/>
        </p:nvSpPr>
        <p:spPr>
          <a:xfrm>
            <a:off x="1059543" y="4432156"/>
            <a:ext cx="5923066" cy="86177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独立自主</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抗战期间拒绝依附外部势力，建国后自力更生（如两弹一星）</a:t>
            </a:r>
          </a:p>
        </p:txBody>
      </p:sp>
      <p:pic>
        <p:nvPicPr>
          <p:cNvPr id="10" name="图片 9" descr="9">
            <a:extLst>
              <a:ext uri="{FF2B5EF4-FFF2-40B4-BE49-F238E27FC236}">
                <a16:creationId xmlns:a16="http://schemas.microsoft.com/office/drawing/2014/main" id="{1679C2DD-91BF-29C5-EA24-CBA863FB4ADC}"/>
              </a:ext>
            </a:extLst>
          </p:cNvPr>
          <p:cNvPicPr>
            <a:picLocks noChangeAspect="1"/>
          </p:cNvPicPr>
          <p:nvPr/>
        </p:nvPicPr>
        <p:blipFill>
          <a:blip r:embed="rId4"/>
          <a:stretch>
            <a:fillRect/>
          </a:stretch>
        </p:blipFill>
        <p:spPr>
          <a:xfrm>
            <a:off x="10334574" y="37811"/>
            <a:ext cx="1857426" cy="748891"/>
          </a:xfrm>
          <a:prstGeom prst="rect">
            <a:avLst/>
          </a:prstGeom>
          <a:effectLst>
            <a:outerShdw blurRad="50800" dist="38100" dir="2700000" algn="tl" rotWithShape="0">
              <a:prstClr val="black">
                <a:alpha val="40000"/>
              </a:prstClr>
            </a:outerShdw>
          </a:effectLst>
        </p:spPr>
      </p:pic>
      <p:sp>
        <p:nvSpPr>
          <p:cNvPr id="2" name="文本框 1">
            <a:extLst>
              <a:ext uri="{FF2B5EF4-FFF2-40B4-BE49-F238E27FC236}">
                <a16:creationId xmlns:a16="http://schemas.microsoft.com/office/drawing/2014/main" id="{ECFA1B02-9679-7EBB-DAE2-13C72D284CB7}"/>
              </a:ext>
            </a:extLst>
          </p:cNvPr>
          <p:cNvSpPr txBox="1"/>
          <p:nvPr/>
        </p:nvSpPr>
        <p:spPr>
          <a:xfrm>
            <a:off x="553847" y="1257446"/>
            <a:ext cx="417535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毛泽东思想有三大核心精髓</a:t>
            </a:r>
          </a:p>
        </p:txBody>
      </p:sp>
      <p:sp>
        <p:nvSpPr>
          <p:cNvPr id="9" name="椭圆 8">
            <a:extLst>
              <a:ext uri="{FF2B5EF4-FFF2-40B4-BE49-F238E27FC236}">
                <a16:creationId xmlns:a16="http://schemas.microsoft.com/office/drawing/2014/main" id="{7E36CE8B-2EBC-DB72-DD97-55294AA97D99}"/>
              </a:ext>
            </a:extLst>
          </p:cNvPr>
          <p:cNvSpPr/>
          <p:nvPr/>
        </p:nvSpPr>
        <p:spPr>
          <a:xfrm>
            <a:off x="643331" y="2051388"/>
            <a:ext cx="162186" cy="15343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3AA753C-8481-7559-3AA8-158D2AFC805F}"/>
              </a:ext>
            </a:extLst>
          </p:cNvPr>
          <p:cNvSpPr/>
          <p:nvPr/>
        </p:nvSpPr>
        <p:spPr>
          <a:xfrm>
            <a:off x="640680" y="4551373"/>
            <a:ext cx="162186" cy="15343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B895C084-9A4B-29FF-3601-B7260AB94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5135" y="1015335"/>
            <a:ext cx="3911679" cy="4872161"/>
          </a:xfrm>
          <a:prstGeom prst="rect">
            <a:avLst/>
          </a:prstGeom>
        </p:spPr>
      </p:pic>
    </p:spTree>
    <p:extLst>
      <p:ext uri="{BB962C8B-B14F-4D97-AF65-F5344CB8AC3E}">
        <p14:creationId xmlns:p14="http://schemas.microsoft.com/office/powerpoint/2010/main" val="18591729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53235" y="736600"/>
            <a:ext cx="8335010" cy="1322070"/>
          </a:xfrm>
          <a:prstGeom prst="rect">
            <a:avLst/>
          </a:prstGeom>
          <a:noFill/>
        </p:spPr>
        <p:txBody>
          <a:bodyPr wrap="square" rtlCol="0">
            <a:spAutoFit/>
          </a:bodyPr>
          <a:lstStyle/>
          <a:p>
            <a:pPr algn="ctr"/>
            <a:r>
              <a:rPr lang="zh-CN" altLang="en-US" sz="4000" b="1" dirty="0">
                <a:solidFill>
                  <a:srgbClr val="C00000"/>
                </a:solidFill>
                <a:latin typeface="微软雅黑" panose="020B0503020204020204" pitchFamily="34" charset="-122"/>
                <a:ea typeface="微软雅黑" panose="020B0503020204020204" pitchFamily="34" charset="-122"/>
                <a:sym typeface="+mn-ea"/>
              </a:rPr>
              <a:t>中国特色社会主义理论体系是马克思主义中国化的第二次飞跃</a:t>
            </a:r>
          </a:p>
        </p:txBody>
      </p:sp>
      <p:pic>
        <p:nvPicPr>
          <p:cNvPr id="14" name="图片 13" descr="97812"/>
          <p:cNvPicPr>
            <a:picLocks noChangeAspect="1"/>
          </p:cNvPicPr>
          <p:nvPr/>
        </p:nvPicPr>
        <p:blipFill>
          <a:blip r:embed="rId3"/>
          <a:stretch>
            <a:fillRect/>
          </a:stretch>
        </p:blipFill>
        <p:spPr>
          <a:xfrm>
            <a:off x="-28575" y="5333574"/>
            <a:ext cx="12220575" cy="1518920"/>
          </a:xfrm>
          <a:prstGeom prst="rect">
            <a:avLst/>
          </a:prstGeom>
        </p:spPr>
      </p:pic>
      <p:pic>
        <p:nvPicPr>
          <p:cNvPr id="19" name="图片 18" descr="屏幕截图 2025-05-08 173746_美图抠图05_08_2025"/>
          <p:cNvPicPr>
            <a:picLocks noChangeAspect="1"/>
          </p:cNvPicPr>
          <p:nvPr/>
        </p:nvPicPr>
        <p:blipFill>
          <a:blip r:embed="rId4"/>
          <a:stretch>
            <a:fillRect/>
          </a:stretch>
        </p:blipFill>
        <p:spPr>
          <a:xfrm>
            <a:off x="1459865" y="2141220"/>
            <a:ext cx="8700770" cy="401891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80.42118110236214,&quot;left&quot;:97.92488188976378,&quot;top&quot;:130.1051968503937,&quot;width&quot;:776.000000000000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280.42118110236214,&quot;left&quot;:97.92488188976378,&quot;top&quot;:130.1051968503937,&quot;width&quot;:776.0000000000001}"/>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438.1590551181102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280.42118110236214,&quot;left&quot;:97.92488188976378,&quot;top&quot;:130.1051968503937,&quot;width&quot;:776.0000000000001}"/>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438.1590551181102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80.42118110236214,&quot;left&quot;:97.92488188976378,&quot;top&quot;:130.1051968503937,&quot;width&quot;:776.0000000000001}"/>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80.42118110236214,&quot;left&quot;:97.92488188976378,&quot;top&quot;:130.1051968503937,&quot;width&quot;:776.0000000000001}"/>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80.42118110236214,&quot;left&quot;:97.92488188976378,&quot;top&quot;:130.1051968503937,&quot;width&quot;:776.0000000000001}"/>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438.1590551181102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52.xml><?xml version="1.0" encoding="utf-8"?>
<p:tagLst xmlns:a="http://schemas.openxmlformats.org/drawingml/2006/main" xmlns:r="http://schemas.openxmlformats.org/officeDocument/2006/relationships" xmlns:p="http://schemas.openxmlformats.org/presentationml/2006/main">
  <p:tag name="TABLE_ENDDRAG_ORIGIN_RECT" val="194*295"/>
  <p:tag name="TABLE_ENDDRAG_RECT" val="235*93*194*295"/>
</p:tagLst>
</file>

<file path=ppt/tags/tag53.xml><?xml version="1.0" encoding="utf-8"?>
<p:tagLst xmlns:a="http://schemas.openxmlformats.org/drawingml/2006/main" xmlns:r="http://schemas.openxmlformats.org/officeDocument/2006/relationships" xmlns:p="http://schemas.openxmlformats.org/presentationml/2006/main">
  <p:tag name="TABLE_ENDDRAG_ORIGIN_RECT" val="194*364"/>
  <p:tag name="TABLE_ENDDRAG_RECT" val="526*64*194*36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37.7,&quot;left&quot;:268.90055118110234,&quot;top&quot;:131.2,&quot;width&quot;:505.6605511811023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280.42118110236214,&quot;left&quot;:97.92488188976378,&quot;top&quot;:130.1051968503937,&quot;width&quot;:776.000000000000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438.15905511811025}"/>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280.42118110236214,&quot;left&quot;:97.92488188976378,&quot;top&quot;:130.1051968503937,&quot;width&quot;:776.000000000000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206.24999999999994,&quot;left&quot;:98.49992125984252,&quot;top&quot;:224.64362204724407,&quot;width&quot;:573.4871653543307}"/>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216.0937007874016,&quot;left&quot;:98.49992125984252,&quot;top&quot;:185.80629921259842,&quot;width&quot;:770.70488188976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2315</Words>
  <Application>Microsoft Office PowerPoint</Application>
  <PresentationFormat>宽屏</PresentationFormat>
  <Paragraphs>355</Paragraphs>
  <Slides>33</Slides>
  <Notes>33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Microsoft YaHei Light</vt:lpstr>
      <vt:lpstr>PingFang SC</vt:lpstr>
      <vt:lpstr>等线</vt:lpstr>
      <vt:lpstr>等线 Light</vt:lpstr>
      <vt:lpstr>黑体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Yang Xu</dc:creator>
  <cp:lastModifiedBy>众 王</cp:lastModifiedBy>
  <cp:revision>5</cp:revision>
  <dcterms:created xsi:type="dcterms:W3CDTF">2025-05-11T15:14:01Z</dcterms:created>
  <dcterms:modified xsi:type="dcterms:W3CDTF">2025-05-13T01:57:09Z</dcterms:modified>
</cp:coreProperties>
</file>